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8" r:id="rId2"/>
    <p:sldId id="256" r:id="rId3"/>
    <p:sldId id="271" r:id="rId4"/>
    <p:sldId id="269" r:id="rId5"/>
    <p:sldId id="273" r:id="rId6"/>
    <p:sldId id="266" r:id="rId7"/>
    <p:sldId id="274" r:id="rId8"/>
    <p:sldId id="283" r:id="rId9"/>
    <p:sldId id="28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92" autoAdjust="0"/>
    <p:restoredTop sz="88783" autoAdjust="0"/>
  </p:normalViewPr>
  <p:slideViewPr>
    <p:cSldViewPr snapToGrid="0">
      <p:cViewPr varScale="1">
        <p:scale>
          <a:sx n="105" d="100"/>
          <a:sy n="105" d="100"/>
        </p:scale>
        <p:origin x="1781" y="82"/>
      </p:cViewPr>
      <p:guideLst/>
    </p:cSldViewPr>
  </p:slideViewPr>
  <p:notesTextViewPr>
    <p:cViewPr>
      <p:scale>
        <a:sx n="1" d="1"/>
        <a:sy n="1" d="1"/>
      </p:scale>
      <p:origin x="0" y="0"/>
    </p:cViewPr>
  </p:notesTextViewPr>
  <p:sorterViewPr>
    <p:cViewPr>
      <p:scale>
        <a:sx n="100" d="100"/>
        <a:sy n="100" d="100"/>
      </p:scale>
      <p:origin x="0" y="-19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PostgresSQL</c:v>
                </c:pt>
              </c:strCache>
            </c:strRef>
          </c:tx>
          <c:spPr>
            <a:solidFill>
              <a:schemeClr val="accent1"/>
            </a:solidFill>
            <a:ln>
              <a:noFill/>
            </a:ln>
            <a:effectLst/>
          </c:spPr>
          <c:invertIfNegative val="0"/>
          <c:cat>
            <c:strRef>
              <c:f>Sheet1!$A$2:$A$4</c:f>
              <c:strCache>
                <c:ptCount val="3"/>
                <c:pt idx="0">
                  <c:v>Small</c:v>
                </c:pt>
                <c:pt idx="1">
                  <c:v>Medium</c:v>
                </c:pt>
                <c:pt idx="2">
                  <c:v>Large</c:v>
                </c:pt>
              </c:strCache>
            </c:strRef>
          </c:cat>
          <c:val>
            <c:numRef>
              <c:f>Sheet1!$B$2:$B$4</c:f>
              <c:numCache>
                <c:formatCode>General</c:formatCode>
                <c:ptCount val="3"/>
                <c:pt idx="0">
                  <c:v>150000</c:v>
                </c:pt>
                <c:pt idx="1">
                  <c:v>750000</c:v>
                </c:pt>
                <c:pt idx="2">
                  <c:v>1300000</c:v>
                </c:pt>
              </c:numCache>
            </c:numRef>
          </c:val>
          <c:extLst>
            <c:ext xmlns:c16="http://schemas.microsoft.com/office/drawing/2014/chart" uri="{C3380CC4-5D6E-409C-BE32-E72D297353CC}">
              <c16:uniqueId val="{00000000-3A1A-4FEB-8918-1B5EA3AF98C8}"/>
            </c:ext>
          </c:extLst>
        </c:ser>
        <c:ser>
          <c:idx val="1"/>
          <c:order val="1"/>
          <c:tx>
            <c:strRef>
              <c:f>Sheet1!$C$1</c:f>
              <c:strCache>
                <c:ptCount val="1"/>
                <c:pt idx="0">
                  <c:v>Microsoft SQL Server</c:v>
                </c:pt>
              </c:strCache>
            </c:strRef>
          </c:tx>
          <c:spPr>
            <a:solidFill>
              <a:schemeClr val="accent2"/>
            </a:solidFill>
            <a:ln>
              <a:noFill/>
            </a:ln>
            <a:effectLst/>
          </c:spPr>
          <c:invertIfNegative val="0"/>
          <c:cat>
            <c:strRef>
              <c:f>Sheet1!$A$2:$A$4</c:f>
              <c:strCache>
                <c:ptCount val="3"/>
                <c:pt idx="0">
                  <c:v>Small</c:v>
                </c:pt>
                <c:pt idx="1">
                  <c:v>Medium</c:v>
                </c:pt>
                <c:pt idx="2">
                  <c:v>Large</c:v>
                </c:pt>
              </c:strCache>
            </c:strRef>
          </c:cat>
          <c:val>
            <c:numRef>
              <c:f>Sheet1!$C$2:$C$4</c:f>
              <c:numCache>
                <c:formatCode>General</c:formatCode>
                <c:ptCount val="3"/>
                <c:pt idx="0">
                  <c:v>900000</c:v>
                </c:pt>
                <c:pt idx="1">
                  <c:v>1500000</c:v>
                </c:pt>
                <c:pt idx="2">
                  <c:v>3000000</c:v>
                </c:pt>
              </c:numCache>
            </c:numRef>
          </c:val>
          <c:extLst>
            <c:ext xmlns:c16="http://schemas.microsoft.com/office/drawing/2014/chart" uri="{C3380CC4-5D6E-409C-BE32-E72D297353CC}">
              <c16:uniqueId val="{00000001-3A1A-4FEB-8918-1B5EA3AF98C8}"/>
            </c:ext>
          </c:extLst>
        </c:ser>
        <c:ser>
          <c:idx val="2"/>
          <c:order val="2"/>
          <c:tx>
            <c:strRef>
              <c:f>Sheet1!$D$1</c:f>
              <c:strCache>
                <c:ptCount val="1"/>
                <c:pt idx="0">
                  <c:v>Oracle</c:v>
                </c:pt>
              </c:strCache>
            </c:strRef>
          </c:tx>
          <c:spPr>
            <a:solidFill>
              <a:schemeClr val="accent3"/>
            </a:solidFill>
            <a:ln>
              <a:noFill/>
            </a:ln>
            <a:effectLst/>
          </c:spPr>
          <c:invertIfNegative val="0"/>
          <c:cat>
            <c:strRef>
              <c:f>Sheet1!$A$2:$A$4</c:f>
              <c:strCache>
                <c:ptCount val="3"/>
                <c:pt idx="0">
                  <c:v>Small</c:v>
                </c:pt>
                <c:pt idx="1">
                  <c:v>Medium</c:v>
                </c:pt>
                <c:pt idx="2">
                  <c:v>Large</c:v>
                </c:pt>
              </c:strCache>
            </c:strRef>
          </c:cat>
          <c:val>
            <c:numRef>
              <c:f>Sheet1!$D$2:$D$4</c:f>
              <c:numCache>
                <c:formatCode>General</c:formatCode>
                <c:ptCount val="3"/>
                <c:pt idx="0">
                  <c:v>1750000</c:v>
                </c:pt>
                <c:pt idx="1">
                  <c:v>3000000</c:v>
                </c:pt>
                <c:pt idx="2">
                  <c:v>10000000</c:v>
                </c:pt>
              </c:numCache>
            </c:numRef>
          </c:val>
          <c:extLst>
            <c:ext xmlns:c16="http://schemas.microsoft.com/office/drawing/2014/chart" uri="{C3380CC4-5D6E-409C-BE32-E72D297353CC}">
              <c16:uniqueId val="{00000000-7A2A-4F61-9A6E-66E244182BF7}"/>
            </c:ext>
          </c:extLst>
        </c:ser>
        <c:dLbls>
          <c:showLegendKey val="0"/>
          <c:showVal val="0"/>
          <c:showCatName val="0"/>
          <c:showSerName val="0"/>
          <c:showPercent val="0"/>
          <c:showBubbleSize val="0"/>
        </c:dLbls>
        <c:gapWidth val="219"/>
        <c:overlap val="-27"/>
        <c:axId val="612445856"/>
        <c:axId val="612440456"/>
      </c:barChart>
      <c:catAx>
        <c:axId val="612445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Project</a:t>
                </a:r>
                <a:r>
                  <a:rPr lang="en-US" sz="1100" baseline="0" dirty="0"/>
                  <a:t> Size</a:t>
                </a:r>
                <a:endParaRPr lang="en-US" sz="1100" dirty="0"/>
              </a:p>
            </c:rich>
          </c:tx>
          <c:layout>
            <c:manualLayout>
              <c:xMode val="edge"/>
              <c:yMode val="edge"/>
              <c:x val="0.55261437361936849"/>
              <c:y val="0.84432874351178333"/>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DM Sans" pitchFamily="2" charset="0"/>
                <a:ea typeface="+mn-ea"/>
                <a:cs typeface="+mn-cs"/>
              </a:defRPr>
            </a:pPr>
            <a:endParaRPr lang="en-US"/>
          </a:p>
        </c:txPr>
        <c:crossAx val="612440456"/>
        <c:crosses val="autoZero"/>
        <c:auto val="1"/>
        <c:lblAlgn val="ctr"/>
        <c:lblOffset val="100"/>
        <c:noMultiLvlLbl val="0"/>
      </c:catAx>
      <c:valAx>
        <c:axId val="612440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Estimated</a:t>
                </a:r>
                <a:r>
                  <a:rPr lang="en-US" sz="1100" baseline="0" dirty="0"/>
                  <a:t> Costs</a:t>
                </a:r>
                <a:endParaRPr lang="en-US" sz="1100" dirty="0"/>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DM Sans" pitchFamily="2" charset="0"/>
                <a:ea typeface="+mn-ea"/>
                <a:cs typeface="+mn-cs"/>
              </a:defRPr>
            </a:pPr>
            <a:endParaRPr lang="en-US"/>
          </a:p>
        </c:txPr>
        <c:crossAx val="612445856"/>
        <c:crosses val="autoZero"/>
        <c:crossBetween val="between"/>
      </c:valAx>
      <c:spPr>
        <a:noFill/>
        <a:ln>
          <a:solidFill>
            <a:schemeClr val="tx1"/>
          </a:solidFill>
        </a:ln>
        <a:effectLst/>
      </c:spPr>
    </c:plotArea>
    <c:legend>
      <c:legendPos val="b"/>
      <c:layout>
        <c:manualLayout>
          <c:xMode val="edge"/>
          <c:yMode val="edge"/>
          <c:x val="0.15781245884898853"/>
          <c:y val="0.91431132040243157"/>
          <c:w val="0.68437489006372121"/>
          <c:h val="6.384837472754895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12700">
      <a:solidFill>
        <a:schemeClr val="tx2"/>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BA60C2-E031-4D8F-93E0-0FCCB1E9C0A5}" type="datetimeFigureOut">
              <a:rPr lang="en-US" smtClean="0"/>
              <a:t>3/4/2025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B32C4-2C06-413F-863C-DD0BEC590BAF}" type="slidenum">
              <a:rPr lang="en-US" smtClean="0"/>
              <a:t>‹#›</a:t>
            </a:fld>
            <a:endParaRPr lang="en-US"/>
          </a:p>
        </p:txBody>
      </p:sp>
    </p:spTree>
    <p:extLst>
      <p:ext uri="{BB962C8B-B14F-4D97-AF65-F5344CB8AC3E}">
        <p14:creationId xmlns:p14="http://schemas.microsoft.com/office/powerpoint/2010/main" val="3625913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a:t>
            </a:fld>
            <a:endParaRPr lang="en-US"/>
          </a:p>
        </p:txBody>
      </p:sp>
    </p:spTree>
    <p:extLst>
      <p:ext uri="{BB962C8B-B14F-4D97-AF65-F5344CB8AC3E}">
        <p14:creationId xmlns:p14="http://schemas.microsoft.com/office/powerpoint/2010/main" val="1767190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10</a:t>
            </a:fld>
            <a:endParaRPr lang="en-US"/>
          </a:p>
        </p:txBody>
      </p:sp>
    </p:spTree>
    <p:extLst>
      <p:ext uri="{BB962C8B-B14F-4D97-AF65-F5344CB8AC3E}">
        <p14:creationId xmlns:p14="http://schemas.microsoft.com/office/powerpoint/2010/main" val="2721752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2</a:t>
            </a:fld>
            <a:endParaRPr lang="en-US"/>
          </a:p>
        </p:txBody>
      </p:sp>
    </p:spTree>
    <p:extLst>
      <p:ext uri="{BB962C8B-B14F-4D97-AF65-F5344CB8AC3E}">
        <p14:creationId xmlns:p14="http://schemas.microsoft.com/office/powerpoint/2010/main" val="208294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a:t>
            </a:r>
            <a:r>
              <a:rPr lang="en-US" b="0" i="0" dirty="0">
                <a:solidFill>
                  <a:srgbClr val="001D35"/>
                </a:solidFill>
                <a:effectLst/>
                <a:latin typeface="Google Sans"/>
              </a:rPr>
              <a:t>he correct usage is </a:t>
            </a:r>
            <a:r>
              <a:rPr lang="en-US" dirty="0"/>
              <a:t>"open source" (without a hyphen) when referring to the concept in general and "open-source" (with a hyphen) when used as an adjective before a noun</a:t>
            </a:r>
            <a:r>
              <a:rPr lang="en-US" b="0" i="0" dirty="0">
                <a:solidFill>
                  <a:srgbClr val="001D35"/>
                </a:solidFill>
                <a:effectLst/>
                <a:latin typeface="Google Sans"/>
              </a:rPr>
              <a:t>, like "open-source software.“</a:t>
            </a:r>
          </a:p>
          <a:p>
            <a:pPr marL="0" indent="0">
              <a:buFontTx/>
              <a:buNone/>
            </a:pPr>
            <a:endParaRPr lang="en-US" b="0" i="0" dirty="0">
              <a:solidFill>
                <a:srgbClr val="001D35"/>
              </a:solidFill>
              <a:effectLst/>
              <a:latin typeface="Google Sans"/>
            </a:endParaRPr>
          </a:p>
          <a:p>
            <a:pPr marL="0" indent="0">
              <a:buFontTx/>
              <a:buNone/>
            </a:pPr>
            <a:r>
              <a:rPr lang="en-US" b="0" i="0" dirty="0">
                <a:solidFill>
                  <a:srgbClr val="001D35"/>
                </a:solidFill>
                <a:effectLst/>
                <a:latin typeface="Google Sans"/>
              </a:rPr>
              <a:t>SQL Server Costs Estimates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Small project / $10,000 - $50,000</a:t>
            </a:r>
          </a:p>
          <a:p>
            <a:pPr marL="171450" indent="-171450">
              <a:buFontTx/>
              <a:buChar char="-"/>
            </a:pPr>
            <a:r>
              <a:rPr lang="en-US" b="0" i="0" dirty="0">
                <a:solidFill>
                  <a:srgbClr val="001D35"/>
                </a:solidFill>
                <a:effectLst/>
                <a:latin typeface="Google Sans"/>
              </a:rPr>
              <a:t>Medium project / $50,000 - $150,000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001D35"/>
                </a:solidFill>
                <a:effectLst/>
                <a:latin typeface="Google Sans"/>
              </a:rPr>
              <a:t>Large project / $150,000+</a:t>
            </a:r>
          </a:p>
          <a:p>
            <a:pPr marL="171450" indent="-171450">
              <a:buFontTx/>
              <a:buChar char="-"/>
            </a:pPr>
            <a:endParaRPr lang="en-US" b="0" i="0" dirty="0">
              <a:solidFill>
                <a:srgbClr val="001D35"/>
              </a:solidFill>
              <a:effectLst/>
              <a:latin typeface="Google Sans"/>
            </a:endParaRP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3</a:t>
            </a:fld>
            <a:endParaRPr lang="en-US"/>
          </a:p>
        </p:txBody>
      </p:sp>
    </p:spTree>
    <p:extLst>
      <p:ext uri="{BB962C8B-B14F-4D97-AF65-F5344CB8AC3E}">
        <p14:creationId xmlns:p14="http://schemas.microsoft.com/office/powerpoint/2010/main" val="854300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Licensing: https://www.servermania.com/kb/articles/sql-server-cost</a:t>
            </a:r>
          </a:p>
          <a:p>
            <a:r>
              <a:rPr lang="en-US" dirty="0"/>
              <a:t>Oracle Licensing: https://redresscompliance.com/oracle-technology-price-list-how-to-calculate-pricing/</a:t>
            </a:r>
          </a:p>
        </p:txBody>
      </p:sp>
      <p:sp>
        <p:nvSpPr>
          <p:cNvPr id="4" name="Slide Number Placeholder 3"/>
          <p:cNvSpPr>
            <a:spLocks noGrp="1"/>
          </p:cNvSpPr>
          <p:nvPr>
            <p:ph type="sldNum" sz="quarter" idx="5"/>
          </p:nvPr>
        </p:nvSpPr>
        <p:spPr/>
        <p:txBody>
          <a:bodyPr/>
          <a:lstStyle/>
          <a:p>
            <a:fld id="{B8AB32C4-2C06-413F-863C-DD0BEC590BAF}" type="slidenum">
              <a:rPr lang="en-US" smtClean="0"/>
              <a:t>4</a:t>
            </a:fld>
            <a:endParaRPr lang="en-US"/>
          </a:p>
        </p:txBody>
      </p:sp>
    </p:spTree>
    <p:extLst>
      <p:ext uri="{BB962C8B-B14F-4D97-AF65-F5344CB8AC3E}">
        <p14:creationId xmlns:p14="http://schemas.microsoft.com/office/powerpoint/2010/main" val="1823154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5</a:t>
            </a:fld>
            <a:endParaRPr lang="en-US"/>
          </a:p>
        </p:txBody>
      </p:sp>
    </p:spTree>
    <p:extLst>
      <p:ext uri="{BB962C8B-B14F-4D97-AF65-F5344CB8AC3E}">
        <p14:creationId xmlns:p14="http://schemas.microsoft.com/office/powerpoint/2010/main" val="41270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6</a:t>
            </a:fld>
            <a:endParaRPr lang="en-US"/>
          </a:p>
        </p:txBody>
      </p:sp>
    </p:spTree>
    <p:extLst>
      <p:ext uri="{BB962C8B-B14F-4D97-AF65-F5344CB8AC3E}">
        <p14:creationId xmlns:p14="http://schemas.microsoft.com/office/powerpoint/2010/main" val="2545231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7</a:t>
            </a:fld>
            <a:endParaRPr lang="en-US"/>
          </a:p>
        </p:txBody>
      </p:sp>
    </p:spTree>
    <p:extLst>
      <p:ext uri="{BB962C8B-B14F-4D97-AF65-F5344CB8AC3E}">
        <p14:creationId xmlns:p14="http://schemas.microsoft.com/office/powerpoint/2010/main" val="935175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8</a:t>
            </a:fld>
            <a:endParaRPr lang="en-US"/>
          </a:p>
        </p:txBody>
      </p:sp>
    </p:spTree>
    <p:extLst>
      <p:ext uri="{BB962C8B-B14F-4D97-AF65-F5344CB8AC3E}">
        <p14:creationId xmlns:p14="http://schemas.microsoft.com/office/powerpoint/2010/main" val="3429540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B8AB32C4-2C06-413F-863C-DD0BEC590BAF}" type="slidenum">
              <a:rPr lang="en-US" smtClean="0"/>
              <a:t>9</a:t>
            </a:fld>
            <a:endParaRPr lang="en-US"/>
          </a:p>
        </p:txBody>
      </p:sp>
    </p:spTree>
    <p:extLst>
      <p:ext uri="{BB962C8B-B14F-4D97-AF65-F5344CB8AC3E}">
        <p14:creationId xmlns:p14="http://schemas.microsoft.com/office/powerpoint/2010/main" val="1034743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09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8B88BDF-42CA-C0D1-0726-74246A999483}"/>
              </a:ext>
            </a:extLst>
          </p:cNvPr>
          <p:cNvSpPr>
            <a:spLocks noGrp="1"/>
          </p:cNvSpPr>
          <p:nvPr>
            <p:ph type="pic" sz="quarter" idx="10"/>
          </p:nvPr>
        </p:nvSpPr>
        <p:spPr>
          <a:xfrm>
            <a:off x="6660650" y="1358952"/>
            <a:ext cx="5055101" cy="5103542"/>
          </a:xfrm>
          <a:custGeom>
            <a:avLst/>
            <a:gdLst>
              <a:gd name="connsiteX0" fmla="*/ 0 w 5055101"/>
              <a:gd name="connsiteY0" fmla="*/ 0 h 5103542"/>
              <a:gd name="connsiteX1" fmla="*/ 5055101 w 5055101"/>
              <a:gd name="connsiteY1" fmla="*/ 0 h 5103542"/>
              <a:gd name="connsiteX2" fmla="*/ 5055101 w 5055101"/>
              <a:gd name="connsiteY2" fmla="*/ 5103542 h 5103542"/>
              <a:gd name="connsiteX3" fmla="*/ 0 w 5055101"/>
              <a:gd name="connsiteY3" fmla="*/ 5103542 h 5103542"/>
            </a:gdLst>
            <a:ahLst/>
            <a:cxnLst>
              <a:cxn ang="0">
                <a:pos x="connsiteX0" y="connsiteY0"/>
              </a:cxn>
              <a:cxn ang="0">
                <a:pos x="connsiteX1" y="connsiteY1"/>
              </a:cxn>
              <a:cxn ang="0">
                <a:pos x="connsiteX2" y="connsiteY2"/>
              </a:cxn>
              <a:cxn ang="0">
                <a:pos x="connsiteX3" y="connsiteY3"/>
              </a:cxn>
            </a:cxnLst>
            <a:rect l="l" t="t" r="r" b="b"/>
            <a:pathLst>
              <a:path w="5055101" h="5103542">
                <a:moveTo>
                  <a:pt x="0" y="0"/>
                </a:moveTo>
                <a:lnTo>
                  <a:pt x="5055101" y="0"/>
                </a:lnTo>
                <a:lnTo>
                  <a:pt x="5055101" y="5103542"/>
                </a:lnTo>
                <a:lnTo>
                  <a:pt x="0" y="5103542"/>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868638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5DD27DB-2875-882B-7106-0E26F77389A1}"/>
              </a:ext>
            </a:extLst>
          </p:cNvPr>
          <p:cNvSpPr>
            <a:spLocks noGrp="1"/>
          </p:cNvSpPr>
          <p:nvPr>
            <p:ph type="pic" sz="quarter" idx="10"/>
          </p:nvPr>
        </p:nvSpPr>
        <p:spPr>
          <a:xfrm>
            <a:off x="4594225" y="1762125"/>
            <a:ext cx="3640569" cy="4762500"/>
          </a:xfrm>
          <a:custGeom>
            <a:avLst/>
            <a:gdLst>
              <a:gd name="connsiteX0" fmla="*/ 0 w 3640569"/>
              <a:gd name="connsiteY0" fmla="*/ 0 h 4762500"/>
              <a:gd name="connsiteX1" fmla="*/ 3640569 w 3640569"/>
              <a:gd name="connsiteY1" fmla="*/ 0 h 4762500"/>
              <a:gd name="connsiteX2" fmla="*/ 3640569 w 3640569"/>
              <a:gd name="connsiteY2" fmla="*/ 4762500 h 4762500"/>
              <a:gd name="connsiteX3" fmla="*/ 0 w 3640569"/>
              <a:gd name="connsiteY3" fmla="*/ 4762500 h 4762500"/>
            </a:gdLst>
            <a:ahLst/>
            <a:cxnLst>
              <a:cxn ang="0">
                <a:pos x="connsiteX0" y="connsiteY0"/>
              </a:cxn>
              <a:cxn ang="0">
                <a:pos x="connsiteX1" y="connsiteY1"/>
              </a:cxn>
              <a:cxn ang="0">
                <a:pos x="connsiteX2" y="connsiteY2"/>
              </a:cxn>
              <a:cxn ang="0">
                <a:pos x="connsiteX3" y="connsiteY3"/>
              </a:cxn>
            </a:cxnLst>
            <a:rect l="l" t="t" r="r" b="b"/>
            <a:pathLst>
              <a:path w="3640569" h="4762500">
                <a:moveTo>
                  <a:pt x="0" y="0"/>
                </a:moveTo>
                <a:lnTo>
                  <a:pt x="3640569" y="0"/>
                </a:lnTo>
                <a:lnTo>
                  <a:pt x="3640569" y="4762500"/>
                </a:lnTo>
                <a:lnTo>
                  <a:pt x="0" y="47625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284925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F368821-1589-61E8-A177-88CE43BC9BB6}"/>
              </a:ext>
            </a:extLst>
          </p:cNvPr>
          <p:cNvSpPr>
            <a:spLocks noGrp="1"/>
          </p:cNvSpPr>
          <p:nvPr>
            <p:ph type="pic" sz="quarter" idx="10"/>
          </p:nvPr>
        </p:nvSpPr>
        <p:spPr>
          <a:xfrm>
            <a:off x="843626" y="2492734"/>
            <a:ext cx="4702555" cy="3312596"/>
          </a:xfrm>
          <a:custGeom>
            <a:avLst/>
            <a:gdLst>
              <a:gd name="connsiteX0" fmla="*/ 0 w 4702555"/>
              <a:gd name="connsiteY0" fmla="*/ 0 h 3312596"/>
              <a:gd name="connsiteX1" fmla="*/ 4702555 w 4702555"/>
              <a:gd name="connsiteY1" fmla="*/ 0 h 3312596"/>
              <a:gd name="connsiteX2" fmla="*/ 4702555 w 4702555"/>
              <a:gd name="connsiteY2" fmla="*/ 3312596 h 3312596"/>
              <a:gd name="connsiteX3" fmla="*/ 0 w 4702555"/>
              <a:gd name="connsiteY3" fmla="*/ 3312596 h 3312596"/>
            </a:gdLst>
            <a:ahLst/>
            <a:cxnLst>
              <a:cxn ang="0">
                <a:pos x="connsiteX0" y="connsiteY0"/>
              </a:cxn>
              <a:cxn ang="0">
                <a:pos x="connsiteX1" y="connsiteY1"/>
              </a:cxn>
              <a:cxn ang="0">
                <a:pos x="connsiteX2" y="connsiteY2"/>
              </a:cxn>
              <a:cxn ang="0">
                <a:pos x="connsiteX3" y="connsiteY3"/>
              </a:cxn>
            </a:cxnLst>
            <a:rect l="l" t="t" r="r" b="b"/>
            <a:pathLst>
              <a:path w="4702555" h="3312596">
                <a:moveTo>
                  <a:pt x="0" y="0"/>
                </a:moveTo>
                <a:lnTo>
                  <a:pt x="4702555" y="0"/>
                </a:lnTo>
                <a:lnTo>
                  <a:pt x="4702555" y="3312596"/>
                </a:lnTo>
                <a:lnTo>
                  <a:pt x="0" y="331259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762359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3FF3AF-7844-C8ED-5FEC-2BBBCDD9330D}"/>
              </a:ext>
            </a:extLst>
          </p:cNvPr>
          <p:cNvSpPr>
            <a:spLocks noGrp="1"/>
          </p:cNvSpPr>
          <p:nvPr>
            <p:ph type="pic" sz="quarter" idx="10"/>
          </p:nvPr>
        </p:nvSpPr>
        <p:spPr>
          <a:xfrm>
            <a:off x="4184990" y="2169661"/>
            <a:ext cx="3519821" cy="4000217"/>
          </a:xfrm>
          <a:custGeom>
            <a:avLst/>
            <a:gdLst>
              <a:gd name="connsiteX0" fmla="*/ 0 w 3519821"/>
              <a:gd name="connsiteY0" fmla="*/ 0 h 4000217"/>
              <a:gd name="connsiteX1" fmla="*/ 3519821 w 3519821"/>
              <a:gd name="connsiteY1" fmla="*/ 0 h 4000217"/>
              <a:gd name="connsiteX2" fmla="*/ 3519821 w 3519821"/>
              <a:gd name="connsiteY2" fmla="*/ 4000217 h 4000217"/>
              <a:gd name="connsiteX3" fmla="*/ 0 w 3519821"/>
              <a:gd name="connsiteY3" fmla="*/ 4000217 h 4000217"/>
            </a:gdLst>
            <a:ahLst/>
            <a:cxnLst>
              <a:cxn ang="0">
                <a:pos x="connsiteX0" y="connsiteY0"/>
              </a:cxn>
              <a:cxn ang="0">
                <a:pos x="connsiteX1" y="connsiteY1"/>
              </a:cxn>
              <a:cxn ang="0">
                <a:pos x="connsiteX2" y="connsiteY2"/>
              </a:cxn>
              <a:cxn ang="0">
                <a:pos x="connsiteX3" y="connsiteY3"/>
              </a:cxn>
            </a:cxnLst>
            <a:rect l="l" t="t" r="r" b="b"/>
            <a:pathLst>
              <a:path w="3519821" h="4000217">
                <a:moveTo>
                  <a:pt x="0" y="0"/>
                </a:moveTo>
                <a:lnTo>
                  <a:pt x="3519821" y="0"/>
                </a:lnTo>
                <a:lnTo>
                  <a:pt x="3519821" y="4000217"/>
                </a:lnTo>
                <a:lnTo>
                  <a:pt x="0" y="400021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2156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D80077-0AA6-88AF-B343-89FF4E4271C2}"/>
              </a:ext>
            </a:extLst>
          </p:cNvPr>
          <p:cNvSpPr>
            <a:spLocks noGrp="1"/>
          </p:cNvSpPr>
          <p:nvPr>
            <p:ph type="pic" sz="quarter" idx="10"/>
          </p:nvPr>
        </p:nvSpPr>
        <p:spPr>
          <a:xfrm>
            <a:off x="2219325" y="2505075"/>
            <a:ext cx="3343275" cy="2335056"/>
          </a:xfrm>
          <a:custGeom>
            <a:avLst/>
            <a:gdLst>
              <a:gd name="connsiteX0" fmla="*/ 0 w 3343275"/>
              <a:gd name="connsiteY0" fmla="*/ 0 h 2335056"/>
              <a:gd name="connsiteX1" fmla="*/ 3343275 w 3343275"/>
              <a:gd name="connsiteY1" fmla="*/ 0 h 2335056"/>
              <a:gd name="connsiteX2" fmla="*/ 3343275 w 3343275"/>
              <a:gd name="connsiteY2" fmla="*/ 2335056 h 2335056"/>
              <a:gd name="connsiteX3" fmla="*/ 0 w 3343275"/>
              <a:gd name="connsiteY3" fmla="*/ 2335056 h 2335056"/>
            </a:gdLst>
            <a:ahLst/>
            <a:cxnLst>
              <a:cxn ang="0">
                <a:pos x="connsiteX0" y="connsiteY0"/>
              </a:cxn>
              <a:cxn ang="0">
                <a:pos x="connsiteX1" y="connsiteY1"/>
              </a:cxn>
              <a:cxn ang="0">
                <a:pos x="connsiteX2" y="connsiteY2"/>
              </a:cxn>
              <a:cxn ang="0">
                <a:pos x="connsiteX3" y="connsiteY3"/>
              </a:cxn>
            </a:cxnLst>
            <a:rect l="l" t="t" r="r" b="b"/>
            <a:pathLst>
              <a:path w="3343275" h="2335056">
                <a:moveTo>
                  <a:pt x="0" y="0"/>
                </a:moveTo>
                <a:lnTo>
                  <a:pt x="3343275" y="0"/>
                </a:lnTo>
                <a:lnTo>
                  <a:pt x="3343275" y="2335056"/>
                </a:lnTo>
                <a:lnTo>
                  <a:pt x="0" y="2335056"/>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85748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72B342C-6D4C-5914-189A-12D896664E14}"/>
              </a:ext>
            </a:extLst>
          </p:cNvPr>
          <p:cNvSpPr>
            <a:spLocks noGrp="1"/>
          </p:cNvSpPr>
          <p:nvPr>
            <p:ph type="pic" sz="quarter" idx="11"/>
          </p:nvPr>
        </p:nvSpPr>
        <p:spPr>
          <a:xfrm>
            <a:off x="7048376"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9" name="Picture Placeholder 8">
            <a:extLst>
              <a:ext uri="{FF2B5EF4-FFF2-40B4-BE49-F238E27FC236}">
                <a16:creationId xmlns:a16="http://schemas.microsoft.com/office/drawing/2014/main" id="{3FF476CD-1FFF-BA5E-CE48-3CCD1C9272EA}"/>
              </a:ext>
            </a:extLst>
          </p:cNvPr>
          <p:cNvSpPr>
            <a:spLocks noGrp="1"/>
          </p:cNvSpPr>
          <p:nvPr>
            <p:ph type="pic" sz="quarter" idx="12"/>
          </p:nvPr>
        </p:nvSpPr>
        <p:spPr>
          <a:xfrm>
            <a:off x="9486901"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
        <p:nvSpPr>
          <p:cNvPr id="2" name="Picture Placeholder 1">
            <a:extLst>
              <a:ext uri="{FF2B5EF4-FFF2-40B4-BE49-F238E27FC236}">
                <a16:creationId xmlns:a16="http://schemas.microsoft.com/office/drawing/2014/main" id="{452D1011-CCE7-74C7-4C19-82EC7CE9130E}"/>
              </a:ext>
            </a:extLst>
          </p:cNvPr>
          <p:cNvSpPr>
            <a:spLocks noGrp="1"/>
          </p:cNvSpPr>
          <p:nvPr>
            <p:ph type="pic" sz="quarter" idx="10"/>
          </p:nvPr>
        </p:nvSpPr>
        <p:spPr>
          <a:xfrm>
            <a:off x="4581275" y="2714625"/>
            <a:ext cx="2181225" cy="2339975"/>
          </a:xfrm>
          <a:custGeom>
            <a:avLst/>
            <a:gdLst>
              <a:gd name="connsiteX0" fmla="*/ 0 w 2181225"/>
              <a:gd name="connsiteY0" fmla="*/ 0 h 2339975"/>
              <a:gd name="connsiteX1" fmla="*/ 2181225 w 2181225"/>
              <a:gd name="connsiteY1" fmla="*/ 0 h 2339975"/>
              <a:gd name="connsiteX2" fmla="*/ 2181225 w 2181225"/>
              <a:gd name="connsiteY2" fmla="*/ 2339975 h 2339975"/>
              <a:gd name="connsiteX3" fmla="*/ 0 w 2181225"/>
              <a:gd name="connsiteY3" fmla="*/ 2339975 h 2339975"/>
            </a:gdLst>
            <a:ahLst/>
            <a:cxnLst>
              <a:cxn ang="0">
                <a:pos x="connsiteX0" y="connsiteY0"/>
              </a:cxn>
              <a:cxn ang="0">
                <a:pos x="connsiteX1" y="connsiteY1"/>
              </a:cxn>
              <a:cxn ang="0">
                <a:pos x="connsiteX2" y="connsiteY2"/>
              </a:cxn>
              <a:cxn ang="0">
                <a:pos x="connsiteX3" y="connsiteY3"/>
              </a:cxn>
            </a:cxnLst>
            <a:rect l="l" t="t" r="r" b="b"/>
            <a:pathLst>
              <a:path w="2181225" h="2339975">
                <a:moveTo>
                  <a:pt x="0" y="0"/>
                </a:moveTo>
                <a:lnTo>
                  <a:pt x="2181225" y="0"/>
                </a:lnTo>
                <a:lnTo>
                  <a:pt x="2181225" y="2339975"/>
                </a:lnTo>
                <a:lnTo>
                  <a:pt x="0" y="233997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510059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E63885C-E633-9913-51E3-4CCA393180AB}"/>
              </a:ext>
            </a:extLst>
          </p:cNvPr>
          <p:cNvSpPr>
            <a:spLocks noGrp="1"/>
          </p:cNvSpPr>
          <p:nvPr>
            <p:ph type="pic" sz="quarter" idx="10"/>
          </p:nvPr>
        </p:nvSpPr>
        <p:spPr>
          <a:xfrm>
            <a:off x="7752080" y="1641312"/>
            <a:ext cx="2179320" cy="4560098"/>
          </a:xfrm>
          <a:custGeom>
            <a:avLst/>
            <a:gdLst>
              <a:gd name="connsiteX0" fmla="*/ 191780 w 2179320"/>
              <a:gd name="connsiteY0" fmla="*/ 0 h 4560098"/>
              <a:gd name="connsiteX1" fmla="*/ 1987540 w 2179320"/>
              <a:gd name="connsiteY1" fmla="*/ 0 h 4560098"/>
              <a:gd name="connsiteX2" fmla="*/ 2179320 w 2179320"/>
              <a:gd name="connsiteY2" fmla="*/ 191780 h 4560098"/>
              <a:gd name="connsiteX3" fmla="*/ 2179320 w 2179320"/>
              <a:gd name="connsiteY3" fmla="*/ 4368318 h 4560098"/>
              <a:gd name="connsiteX4" fmla="*/ 1987540 w 2179320"/>
              <a:gd name="connsiteY4" fmla="*/ 4560098 h 4560098"/>
              <a:gd name="connsiteX5" fmla="*/ 191780 w 2179320"/>
              <a:gd name="connsiteY5" fmla="*/ 4560098 h 4560098"/>
              <a:gd name="connsiteX6" fmla="*/ 0 w 2179320"/>
              <a:gd name="connsiteY6" fmla="*/ 4368318 h 4560098"/>
              <a:gd name="connsiteX7" fmla="*/ 0 w 2179320"/>
              <a:gd name="connsiteY7" fmla="*/ 191780 h 4560098"/>
              <a:gd name="connsiteX8" fmla="*/ 191780 w 2179320"/>
              <a:gd name="connsiteY8" fmla="*/ 0 h 456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9320" h="4560098">
                <a:moveTo>
                  <a:pt x="191780" y="0"/>
                </a:moveTo>
                <a:lnTo>
                  <a:pt x="1987540" y="0"/>
                </a:lnTo>
                <a:cubicBezTo>
                  <a:pt x="2093457" y="0"/>
                  <a:pt x="2179320" y="85863"/>
                  <a:pt x="2179320" y="191780"/>
                </a:cubicBezTo>
                <a:lnTo>
                  <a:pt x="2179320" y="4368318"/>
                </a:lnTo>
                <a:cubicBezTo>
                  <a:pt x="2179320" y="4474235"/>
                  <a:pt x="2093457" y="4560098"/>
                  <a:pt x="1987540" y="4560098"/>
                </a:cubicBezTo>
                <a:lnTo>
                  <a:pt x="191780" y="4560098"/>
                </a:lnTo>
                <a:cubicBezTo>
                  <a:pt x="85863" y="4560098"/>
                  <a:pt x="0" y="4474235"/>
                  <a:pt x="0" y="4368318"/>
                </a:cubicBezTo>
                <a:lnTo>
                  <a:pt x="0" y="191780"/>
                </a:lnTo>
                <a:cubicBezTo>
                  <a:pt x="0" y="85863"/>
                  <a:pt x="85863" y="0"/>
                  <a:pt x="191780" y="0"/>
                </a:cubicBez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64786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4C748C9-49F2-79F7-50FC-81F8EC945D3C}"/>
              </a:ext>
            </a:extLst>
          </p:cNvPr>
          <p:cNvSpPr>
            <a:spLocks noGrp="1"/>
          </p:cNvSpPr>
          <p:nvPr>
            <p:ph type="pic" sz="quarter" idx="10"/>
          </p:nvPr>
        </p:nvSpPr>
        <p:spPr>
          <a:xfrm>
            <a:off x="6857513" y="2032548"/>
            <a:ext cx="4969301" cy="4092027"/>
          </a:xfrm>
          <a:custGeom>
            <a:avLst/>
            <a:gdLst>
              <a:gd name="connsiteX0" fmla="*/ 0 w 4969301"/>
              <a:gd name="connsiteY0" fmla="*/ 0 h 4092027"/>
              <a:gd name="connsiteX1" fmla="*/ 4969301 w 4969301"/>
              <a:gd name="connsiteY1" fmla="*/ 0 h 4092027"/>
              <a:gd name="connsiteX2" fmla="*/ 4969301 w 4969301"/>
              <a:gd name="connsiteY2" fmla="*/ 4092027 h 4092027"/>
              <a:gd name="connsiteX3" fmla="*/ 0 w 4969301"/>
              <a:gd name="connsiteY3" fmla="*/ 4092027 h 4092027"/>
            </a:gdLst>
            <a:ahLst/>
            <a:cxnLst>
              <a:cxn ang="0">
                <a:pos x="connsiteX0" y="connsiteY0"/>
              </a:cxn>
              <a:cxn ang="0">
                <a:pos x="connsiteX1" y="connsiteY1"/>
              </a:cxn>
              <a:cxn ang="0">
                <a:pos x="connsiteX2" y="connsiteY2"/>
              </a:cxn>
              <a:cxn ang="0">
                <a:pos x="connsiteX3" y="connsiteY3"/>
              </a:cxn>
            </a:cxnLst>
            <a:rect l="l" t="t" r="r" b="b"/>
            <a:pathLst>
              <a:path w="4969301" h="4092027">
                <a:moveTo>
                  <a:pt x="0" y="0"/>
                </a:moveTo>
                <a:lnTo>
                  <a:pt x="4969301" y="0"/>
                </a:lnTo>
                <a:lnTo>
                  <a:pt x="4969301" y="4092027"/>
                </a:lnTo>
                <a:lnTo>
                  <a:pt x="0" y="409202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25619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2198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6B4CBE38-6781-490D-96DA-C7702779042C}"/>
              </a:ext>
            </a:extLst>
          </p:cNvPr>
          <p:cNvSpPr>
            <a:spLocks noGrp="1"/>
          </p:cNvSpPr>
          <p:nvPr>
            <p:ph type="pic" sz="quarter" idx="10"/>
          </p:nvPr>
        </p:nvSpPr>
        <p:spPr>
          <a:xfrm>
            <a:off x="4629151" y="1930444"/>
            <a:ext cx="7346769" cy="4702560"/>
          </a:xfrm>
          <a:custGeom>
            <a:avLst/>
            <a:gdLst>
              <a:gd name="connsiteX0" fmla="*/ 0 w 7346769"/>
              <a:gd name="connsiteY0" fmla="*/ 0 h 4702560"/>
              <a:gd name="connsiteX1" fmla="*/ 7346769 w 7346769"/>
              <a:gd name="connsiteY1" fmla="*/ 0 h 4702560"/>
              <a:gd name="connsiteX2" fmla="*/ 7346769 w 7346769"/>
              <a:gd name="connsiteY2" fmla="*/ 4702560 h 4702560"/>
              <a:gd name="connsiteX3" fmla="*/ 0 w 7346769"/>
              <a:gd name="connsiteY3" fmla="*/ 4702560 h 4702560"/>
            </a:gdLst>
            <a:ahLst/>
            <a:cxnLst>
              <a:cxn ang="0">
                <a:pos x="connsiteX0" y="connsiteY0"/>
              </a:cxn>
              <a:cxn ang="0">
                <a:pos x="connsiteX1" y="connsiteY1"/>
              </a:cxn>
              <a:cxn ang="0">
                <a:pos x="connsiteX2" y="connsiteY2"/>
              </a:cxn>
              <a:cxn ang="0">
                <a:pos x="connsiteX3" y="connsiteY3"/>
              </a:cxn>
            </a:cxnLst>
            <a:rect l="l" t="t" r="r" b="b"/>
            <a:pathLst>
              <a:path w="7346769" h="4702560">
                <a:moveTo>
                  <a:pt x="0" y="0"/>
                </a:moveTo>
                <a:lnTo>
                  <a:pt x="7346769" y="0"/>
                </a:lnTo>
                <a:lnTo>
                  <a:pt x="7346769" y="4702560"/>
                </a:lnTo>
                <a:lnTo>
                  <a:pt x="0" y="470256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55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4FEC26-A52A-BE0C-1E7A-17434ED7BA79}"/>
              </a:ext>
            </a:extLst>
          </p:cNvPr>
          <p:cNvSpPr>
            <a:spLocks noGrp="1"/>
          </p:cNvSpPr>
          <p:nvPr>
            <p:ph type="pic" sz="quarter" idx="10"/>
          </p:nvPr>
        </p:nvSpPr>
        <p:spPr>
          <a:xfrm>
            <a:off x="7005806" y="2286000"/>
            <a:ext cx="4544854" cy="3933825"/>
          </a:xfrm>
          <a:custGeom>
            <a:avLst/>
            <a:gdLst>
              <a:gd name="connsiteX0" fmla="*/ 0 w 4544854"/>
              <a:gd name="connsiteY0" fmla="*/ 0 h 3933825"/>
              <a:gd name="connsiteX1" fmla="*/ 4544854 w 4544854"/>
              <a:gd name="connsiteY1" fmla="*/ 0 h 3933825"/>
              <a:gd name="connsiteX2" fmla="*/ 4544854 w 4544854"/>
              <a:gd name="connsiteY2" fmla="*/ 3933825 h 3933825"/>
              <a:gd name="connsiteX3" fmla="*/ 0 w 4544854"/>
              <a:gd name="connsiteY3" fmla="*/ 3933825 h 3933825"/>
            </a:gdLst>
            <a:ahLst/>
            <a:cxnLst>
              <a:cxn ang="0">
                <a:pos x="connsiteX0" y="connsiteY0"/>
              </a:cxn>
              <a:cxn ang="0">
                <a:pos x="connsiteX1" y="connsiteY1"/>
              </a:cxn>
              <a:cxn ang="0">
                <a:pos x="connsiteX2" y="connsiteY2"/>
              </a:cxn>
              <a:cxn ang="0">
                <a:pos x="connsiteX3" y="connsiteY3"/>
              </a:cxn>
            </a:cxnLst>
            <a:rect l="l" t="t" r="r" b="b"/>
            <a:pathLst>
              <a:path w="4544854" h="3933825">
                <a:moveTo>
                  <a:pt x="0" y="0"/>
                </a:moveTo>
                <a:lnTo>
                  <a:pt x="4544854" y="0"/>
                </a:lnTo>
                <a:lnTo>
                  <a:pt x="4544854" y="3933825"/>
                </a:lnTo>
                <a:lnTo>
                  <a:pt x="0" y="3933825"/>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617777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B9F0483-0BFA-04A6-A4B0-526354E3D107}"/>
              </a:ext>
            </a:extLst>
          </p:cNvPr>
          <p:cNvSpPr>
            <a:spLocks noGrp="1"/>
          </p:cNvSpPr>
          <p:nvPr>
            <p:ph type="pic" sz="quarter" idx="10"/>
          </p:nvPr>
        </p:nvSpPr>
        <p:spPr>
          <a:xfrm>
            <a:off x="1428750" y="2743200"/>
            <a:ext cx="4867274" cy="3076574"/>
          </a:xfrm>
          <a:custGeom>
            <a:avLst/>
            <a:gdLst>
              <a:gd name="connsiteX0" fmla="*/ 0 w 4867274"/>
              <a:gd name="connsiteY0" fmla="*/ 0 h 3076574"/>
              <a:gd name="connsiteX1" fmla="*/ 4867274 w 4867274"/>
              <a:gd name="connsiteY1" fmla="*/ 0 h 3076574"/>
              <a:gd name="connsiteX2" fmla="*/ 4867274 w 4867274"/>
              <a:gd name="connsiteY2" fmla="*/ 3076574 h 3076574"/>
              <a:gd name="connsiteX3" fmla="*/ 0 w 4867274"/>
              <a:gd name="connsiteY3" fmla="*/ 3076574 h 3076574"/>
            </a:gdLst>
            <a:ahLst/>
            <a:cxnLst>
              <a:cxn ang="0">
                <a:pos x="connsiteX0" y="connsiteY0"/>
              </a:cxn>
              <a:cxn ang="0">
                <a:pos x="connsiteX1" y="connsiteY1"/>
              </a:cxn>
              <a:cxn ang="0">
                <a:pos x="connsiteX2" y="connsiteY2"/>
              </a:cxn>
              <a:cxn ang="0">
                <a:pos x="connsiteX3" y="connsiteY3"/>
              </a:cxn>
            </a:cxnLst>
            <a:rect l="l" t="t" r="r" b="b"/>
            <a:pathLst>
              <a:path w="4867274" h="3076574">
                <a:moveTo>
                  <a:pt x="0" y="0"/>
                </a:moveTo>
                <a:lnTo>
                  <a:pt x="4867274" y="0"/>
                </a:lnTo>
                <a:lnTo>
                  <a:pt x="4867274" y="3076574"/>
                </a:lnTo>
                <a:lnTo>
                  <a:pt x="0" y="307657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86649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5F38779-12C5-8BFC-397E-309BB2753C76}"/>
              </a:ext>
            </a:extLst>
          </p:cNvPr>
          <p:cNvSpPr>
            <a:spLocks noGrp="1"/>
          </p:cNvSpPr>
          <p:nvPr>
            <p:ph type="pic" sz="quarter" idx="10"/>
          </p:nvPr>
        </p:nvSpPr>
        <p:spPr>
          <a:xfrm>
            <a:off x="4806880" y="2444580"/>
            <a:ext cx="3431187" cy="3716814"/>
          </a:xfrm>
          <a:custGeom>
            <a:avLst/>
            <a:gdLst>
              <a:gd name="connsiteX0" fmla="*/ 0 w 3431187"/>
              <a:gd name="connsiteY0" fmla="*/ 0 h 3716814"/>
              <a:gd name="connsiteX1" fmla="*/ 3431187 w 3431187"/>
              <a:gd name="connsiteY1" fmla="*/ 0 h 3716814"/>
              <a:gd name="connsiteX2" fmla="*/ 3431187 w 3431187"/>
              <a:gd name="connsiteY2" fmla="*/ 3716814 h 3716814"/>
              <a:gd name="connsiteX3" fmla="*/ 0 w 3431187"/>
              <a:gd name="connsiteY3" fmla="*/ 3716814 h 3716814"/>
            </a:gdLst>
            <a:ahLst/>
            <a:cxnLst>
              <a:cxn ang="0">
                <a:pos x="connsiteX0" y="connsiteY0"/>
              </a:cxn>
              <a:cxn ang="0">
                <a:pos x="connsiteX1" y="connsiteY1"/>
              </a:cxn>
              <a:cxn ang="0">
                <a:pos x="connsiteX2" y="connsiteY2"/>
              </a:cxn>
              <a:cxn ang="0">
                <a:pos x="connsiteX3" y="connsiteY3"/>
              </a:cxn>
            </a:cxnLst>
            <a:rect l="l" t="t" r="r" b="b"/>
            <a:pathLst>
              <a:path w="3431187" h="3716814">
                <a:moveTo>
                  <a:pt x="0" y="0"/>
                </a:moveTo>
                <a:lnTo>
                  <a:pt x="3431187" y="0"/>
                </a:lnTo>
                <a:lnTo>
                  <a:pt x="3431187" y="3716814"/>
                </a:lnTo>
                <a:lnTo>
                  <a:pt x="0" y="3716814"/>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982855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13F112-B4F9-EF7C-4E58-58284AE73D44}"/>
              </a:ext>
            </a:extLst>
          </p:cNvPr>
          <p:cNvSpPr>
            <a:spLocks noGrp="1"/>
          </p:cNvSpPr>
          <p:nvPr>
            <p:ph type="pic" sz="quarter" idx="10"/>
          </p:nvPr>
        </p:nvSpPr>
        <p:spPr>
          <a:xfrm>
            <a:off x="5629275" y="3588967"/>
            <a:ext cx="4438650" cy="2590800"/>
          </a:xfrm>
          <a:custGeom>
            <a:avLst/>
            <a:gdLst>
              <a:gd name="connsiteX0" fmla="*/ 0 w 4438650"/>
              <a:gd name="connsiteY0" fmla="*/ 0 h 2590800"/>
              <a:gd name="connsiteX1" fmla="*/ 4438650 w 4438650"/>
              <a:gd name="connsiteY1" fmla="*/ 0 h 2590800"/>
              <a:gd name="connsiteX2" fmla="*/ 4438650 w 4438650"/>
              <a:gd name="connsiteY2" fmla="*/ 2590800 h 2590800"/>
              <a:gd name="connsiteX3" fmla="*/ 0 w 443865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4438650" h="2590800">
                <a:moveTo>
                  <a:pt x="0" y="0"/>
                </a:moveTo>
                <a:lnTo>
                  <a:pt x="4438650" y="0"/>
                </a:lnTo>
                <a:lnTo>
                  <a:pt x="4438650" y="2590800"/>
                </a:lnTo>
                <a:lnTo>
                  <a:pt x="0" y="2590800"/>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1532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F28FE19-E6B0-8F8C-C42D-B7D1278D1DE6}"/>
              </a:ext>
            </a:extLst>
          </p:cNvPr>
          <p:cNvSpPr>
            <a:spLocks noGrp="1"/>
          </p:cNvSpPr>
          <p:nvPr>
            <p:ph type="pic" sz="quarter" idx="10"/>
          </p:nvPr>
        </p:nvSpPr>
        <p:spPr>
          <a:xfrm>
            <a:off x="4535489" y="2463694"/>
            <a:ext cx="3141130" cy="3752957"/>
          </a:xfrm>
          <a:custGeom>
            <a:avLst/>
            <a:gdLst>
              <a:gd name="connsiteX0" fmla="*/ 0 w 3141130"/>
              <a:gd name="connsiteY0" fmla="*/ 0 h 3752957"/>
              <a:gd name="connsiteX1" fmla="*/ 3141130 w 3141130"/>
              <a:gd name="connsiteY1" fmla="*/ 0 h 3752957"/>
              <a:gd name="connsiteX2" fmla="*/ 3141130 w 3141130"/>
              <a:gd name="connsiteY2" fmla="*/ 3752957 h 3752957"/>
              <a:gd name="connsiteX3" fmla="*/ 0 w 3141130"/>
              <a:gd name="connsiteY3" fmla="*/ 3752957 h 3752957"/>
            </a:gdLst>
            <a:ahLst/>
            <a:cxnLst>
              <a:cxn ang="0">
                <a:pos x="connsiteX0" y="connsiteY0"/>
              </a:cxn>
              <a:cxn ang="0">
                <a:pos x="connsiteX1" y="connsiteY1"/>
              </a:cxn>
              <a:cxn ang="0">
                <a:pos x="connsiteX2" y="connsiteY2"/>
              </a:cxn>
              <a:cxn ang="0">
                <a:pos x="connsiteX3" y="connsiteY3"/>
              </a:cxn>
            </a:cxnLst>
            <a:rect l="l" t="t" r="r" b="b"/>
            <a:pathLst>
              <a:path w="3141130" h="3752957">
                <a:moveTo>
                  <a:pt x="0" y="0"/>
                </a:moveTo>
                <a:lnTo>
                  <a:pt x="3141130" y="0"/>
                </a:lnTo>
                <a:lnTo>
                  <a:pt x="3141130" y="3752957"/>
                </a:lnTo>
                <a:lnTo>
                  <a:pt x="0" y="375295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337400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FC1091E-7564-A2EC-C8C3-973F7DE23D2B}"/>
              </a:ext>
            </a:extLst>
          </p:cNvPr>
          <p:cNvSpPr>
            <a:spLocks noGrp="1"/>
          </p:cNvSpPr>
          <p:nvPr>
            <p:ph type="pic" sz="quarter" idx="10"/>
          </p:nvPr>
        </p:nvSpPr>
        <p:spPr>
          <a:xfrm>
            <a:off x="4609686" y="2353735"/>
            <a:ext cx="3401653" cy="4004997"/>
          </a:xfrm>
          <a:custGeom>
            <a:avLst/>
            <a:gdLst>
              <a:gd name="connsiteX0" fmla="*/ 0 w 3401653"/>
              <a:gd name="connsiteY0" fmla="*/ 0 h 4004997"/>
              <a:gd name="connsiteX1" fmla="*/ 3401653 w 3401653"/>
              <a:gd name="connsiteY1" fmla="*/ 0 h 4004997"/>
              <a:gd name="connsiteX2" fmla="*/ 3401653 w 3401653"/>
              <a:gd name="connsiteY2" fmla="*/ 4004997 h 4004997"/>
              <a:gd name="connsiteX3" fmla="*/ 0 w 3401653"/>
              <a:gd name="connsiteY3" fmla="*/ 4004997 h 4004997"/>
            </a:gdLst>
            <a:ahLst/>
            <a:cxnLst>
              <a:cxn ang="0">
                <a:pos x="connsiteX0" y="connsiteY0"/>
              </a:cxn>
              <a:cxn ang="0">
                <a:pos x="connsiteX1" y="connsiteY1"/>
              </a:cxn>
              <a:cxn ang="0">
                <a:pos x="connsiteX2" y="connsiteY2"/>
              </a:cxn>
              <a:cxn ang="0">
                <a:pos x="connsiteX3" y="connsiteY3"/>
              </a:cxn>
            </a:cxnLst>
            <a:rect l="l" t="t" r="r" b="b"/>
            <a:pathLst>
              <a:path w="3401653" h="4004997">
                <a:moveTo>
                  <a:pt x="0" y="0"/>
                </a:moveTo>
                <a:lnTo>
                  <a:pt x="3401653" y="0"/>
                </a:lnTo>
                <a:lnTo>
                  <a:pt x="3401653" y="4004997"/>
                </a:lnTo>
                <a:lnTo>
                  <a:pt x="0" y="4004997"/>
                </a:lnTo>
                <a:close/>
              </a:path>
            </a:pathLst>
          </a:custGeom>
        </p:spPr>
        <p:txBody>
          <a:bodyPr wrap="square" anchor="ctr">
            <a:noAutofit/>
          </a:bodyPr>
          <a:lstStyle>
            <a:lvl1pPr marL="0" indent="0" algn="ctr">
              <a:lnSpc>
                <a:spcPct val="100000"/>
              </a:lnSpc>
              <a:buFontTx/>
              <a:buNone/>
              <a:defRPr sz="1500">
                <a:latin typeface="DM Sans" pitchFamily="2" charset="0"/>
              </a:defRPr>
            </a:lvl1pPr>
          </a:lstStyle>
          <a:p>
            <a:endParaRPr lang="en-US"/>
          </a:p>
        </p:txBody>
      </p:sp>
    </p:spTree>
    <p:extLst>
      <p:ext uri="{BB962C8B-B14F-4D97-AF65-F5344CB8AC3E}">
        <p14:creationId xmlns:p14="http://schemas.microsoft.com/office/powerpoint/2010/main" val="1935513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3111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3.png"/><Relationship Id="rId21" Type="http://schemas.openxmlformats.org/officeDocument/2006/relationships/image" Target="../media/image23.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23" Type="http://schemas.openxmlformats.org/officeDocument/2006/relationships/image" Target="../media/image25.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hard hat holding a clipboard">
            <a:extLst>
              <a:ext uri="{FF2B5EF4-FFF2-40B4-BE49-F238E27FC236}">
                <a16:creationId xmlns:a16="http://schemas.microsoft.com/office/drawing/2014/main" id="{23E84DE9-AE2A-817F-BDE6-0E18B82FBD5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062" b="2062"/>
          <a:stretch>
            <a:fillRect/>
          </a:stretch>
        </p:blipFill>
        <p:spPr/>
      </p:pic>
      <p:sp>
        <p:nvSpPr>
          <p:cNvPr id="46" name="Rectangle 45">
            <a:extLst>
              <a:ext uri="{FF2B5EF4-FFF2-40B4-BE49-F238E27FC236}">
                <a16:creationId xmlns:a16="http://schemas.microsoft.com/office/drawing/2014/main" id="{609C04FB-B1AE-97DC-A873-FE5B0F540049}"/>
              </a:ext>
            </a:extLst>
          </p:cNvPr>
          <p:cNvSpPr/>
          <p:nvPr/>
        </p:nvSpPr>
        <p:spPr>
          <a:xfrm>
            <a:off x="4629150" y="1930444"/>
            <a:ext cx="7346769" cy="4702560"/>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A84E987F-312D-9508-AE3D-99264C7072A6}"/>
              </a:ext>
            </a:extLst>
          </p:cNvPr>
          <p:cNvGrpSpPr/>
          <p:nvPr/>
        </p:nvGrpSpPr>
        <p:grpSpPr>
          <a:xfrm>
            <a:off x="682246" y="469808"/>
            <a:ext cx="611310" cy="100865"/>
            <a:chOff x="701296" y="641258"/>
            <a:chExt cx="611310" cy="100865"/>
          </a:xfrm>
        </p:grpSpPr>
        <p:sp>
          <p:nvSpPr>
            <p:cNvPr id="6" name="Oval 5">
              <a:extLst>
                <a:ext uri="{FF2B5EF4-FFF2-40B4-BE49-F238E27FC236}">
                  <a16:creationId xmlns:a16="http://schemas.microsoft.com/office/drawing/2014/main" id="{7DCF88B4-1097-6804-E96B-BFD47D21CD9E}"/>
                </a:ext>
              </a:extLst>
            </p:cNvPr>
            <p:cNvSpPr/>
            <p:nvPr/>
          </p:nvSpPr>
          <p:spPr>
            <a:xfrm rot="16200000">
              <a:off x="701801" y="640753"/>
              <a:ext cx="100865" cy="10187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B03690B-4165-0110-61C9-F7185857ABEE}"/>
                </a:ext>
              </a:extLst>
            </p:cNvPr>
            <p:cNvSpPr/>
            <p:nvPr/>
          </p:nvSpPr>
          <p:spPr>
            <a:xfrm rot="16200000">
              <a:off x="871613" y="640753"/>
              <a:ext cx="100865" cy="10187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02BF490-D722-115F-0521-FB9046FDD81E}"/>
                </a:ext>
              </a:extLst>
            </p:cNvPr>
            <p:cNvSpPr/>
            <p:nvPr/>
          </p:nvSpPr>
          <p:spPr>
            <a:xfrm rot="16200000">
              <a:off x="1041425" y="640753"/>
              <a:ext cx="100865" cy="101875"/>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B96BD87-F7FC-464B-7702-9AAAC37EA134}"/>
                </a:ext>
              </a:extLst>
            </p:cNvPr>
            <p:cNvSpPr/>
            <p:nvPr/>
          </p:nvSpPr>
          <p:spPr>
            <a:xfrm rot="16200000">
              <a:off x="1211236" y="640753"/>
              <a:ext cx="100865" cy="101875"/>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AD59D4A-5D46-D767-B376-EA39748A2ECF}"/>
              </a:ext>
            </a:extLst>
          </p:cNvPr>
          <p:cNvSpPr txBox="1"/>
          <p:nvPr/>
        </p:nvSpPr>
        <p:spPr>
          <a:xfrm>
            <a:off x="10280671" y="6157055"/>
            <a:ext cx="1326005" cy="253274"/>
          </a:xfrm>
          <a:prstGeom prst="rect">
            <a:avLst/>
          </a:prstGeom>
          <a:noFill/>
        </p:spPr>
        <p:txBody>
          <a:bodyPr wrap="none" rtlCol="0">
            <a:spAutoFit/>
          </a:bodyPr>
          <a:lstStyle/>
          <a:p>
            <a:pPr algn="r">
              <a:lnSpc>
                <a:spcPts val="1320"/>
              </a:lnSpc>
            </a:pPr>
            <a:r>
              <a:rPr lang="en-GB" sz="1000" dirty="0">
                <a:solidFill>
                  <a:schemeClr val="bg1"/>
                </a:solidFill>
                <a:latin typeface="Poppins" panose="00000500000000000000" pitchFamily="2" charset="0"/>
                <a:cs typeface="Poppins" panose="00000500000000000000" pitchFamily="2" charset="0"/>
              </a:rPr>
              <a:t>www.peaketl.com</a:t>
            </a:r>
          </a:p>
        </p:txBody>
      </p:sp>
      <p:sp>
        <p:nvSpPr>
          <p:cNvPr id="47" name="TextBox 46">
            <a:extLst>
              <a:ext uri="{FF2B5EF4-FFF2-40B4-BE49-F238E27FC236}">
                <a16:creationId xmlns:a16="http://schemas.microsoft.com/office/drawing/2014/main" id="{03F86BD9-CA4E-8E61-C695-0F7B4CF49478}"/>
              </a:ext>
            </a:extLst>
          </p:cNvPr>
          <p:cNvSpPr txBox="1"/>
          <p:nvPr/>
        </p:nvSpPr>
        <p:spPr>
          <a:xfrm>
            <a:off x="531428" y="2777668"/>
            <a:ext cx="6082114" cy="1302664"/>
          </a:xfrm>
          <a:prstGeom prst="rect">
            <a:avLst/>
          </a:prstGeom>
          <a:noFill/>
        </p:spPr>
        <p:txBody>
          <a:bodyPr wrap="none" rtlCol="0">
            <a:spAutoFit/>
          </a:bodyPr>
          <a:lstStyle/>
          <a:p>
            <a:pPr>
              <a:lnSpc>
                <a:spcPts val="9000"/>
              </a:lnSpc>
            </a:pPr>
            <a:r>
              <a:rPr lang="en-GB" sz="9600" dirty="0">
                <a:latin typeface="Poppins SemiBold" panose="00000700000000000000" pitchFamily="2" charset="0"/>
                <a:cs typeface="Poppins SemiBold" panose="00000700000000000000" pitchFamily="2" charset="0"/>
              </a:rPr>
              <a:t>   Peak </a:t>
            </a:r>
            <a:r>
              <a:rPr lang="en-GB" sz="9600" spc="-300" dirty="0">
                <a:solidFill>
                  <a:schemeClr val="bg1"/>
                </a:solidFill>
                <a:latin typeface="Poppins Light" panose="00000400000000000000" pitchFamily="2" charset="0"/>
                <a:cs typeface="Poppins Light" panose="00000400000000000000" pitchFamily="2" charset="0"/>
              </a:rPr>
              <a:t>ETL</a:t>
            </a:r>
          </a:p>
        </p:txBody>
      </p:sp>
      <p:sp>
        <p:nvSpPr>
          <p:cNvPr id="9" name="TextBox 8">
            <a:extLst>
              <a:ext uri="{FF2B5EF4-FFF2-40B4-BE49-F238E27FC236}">
                <a16:creationId xmlns:a16="http://schemas.microsoft.com/office/drawing/2014/main" id="{E59BFDD9-940F-4BEF-3CC2-B16B1FA9274E}"/>
              </a:ext>
            </a:extLst>
          </p:cNvPr>
          <p:cNvSpPr txBox="1"/>
          <p:nvPr/>
        </p:nvSpPr>
        <p:spPr>
          <a:xfrm>
            <a:off x="573768" y="3720126"/>
            <a:ext cx="4055381" cy="707886"/>
          </a:xfrm>
          <a:prstGeom prst="rect">
            <a:avLst/>
          </a:prstGeom>
          <a:noFill/>
        </p:spPr>
        <p:txBody>
          <a:bodyPr wrap="square" rtlCol="0">
            <a:spAutoFit/>
          </a:bodyPr>
          <a:lstStyle/>
          <a:p>
            <a:pPr algn="r"/>
            <a:r>
              <a:rPr lang="en-GB" sz="2000" dirty="0">
                <a:solidFill>
                  <a:schemeClr val="accent1"/>
                </a:solidFill>
                <a:latin typeface="Poppins "/>
                <a:cs typeface="Poppins Light" panose="00000400000000000000" pitchFamily="2" charset="0"/>
              </a:rPr>
              <a:t>Open-source Technology Success</a:t>
            </a:r>
            <a:endParaRPr lang="en-GB" sz="2000" dirty="0">
              <a:solidFill>
                <a:schemeClr val="accent1"/>
              </a:solidFill>
              <a:latin typeface="Poppins Bold" panose="00000800000000000000" pitchFamily="2" charset="0"/>
              <a:cs typeface="Poppins Bold" panose="00000800000000000000" pitchFamily="2" charset="0"/>
            </a:endParaRPr>
          </a:p>
        </p:txBody>
      </p:sp>
      <p:sp>
        <p:nvSpPr>
          <p:cNvPr id="10" name="TextBox 9">
            <a:extLst>
              <a:ext uri="{FF2B5EF4-FFF2-40B4-BE49-F238E27FC236}">
                <a16:creationId xmlns:a16="http://schemas.microsoft.com/office/drawing/2014/main" id="{E85EEA6F-96FE-A782-CC77-0F5FF5C0656C}"/>
              </a:ext>
            </a:extLst>
          </p:cNvPr>
          <p:cNvSpPr txBox="1"/>
          <p:nvPr/>
        </p:nvSpPr>
        <p:spPr>
          <a:xfrm>
            <a:off x="573769" y="6040768"/>
            <a:ext cx="1788432" cy="282000"/>
          </a:xfrm>
          <a:prstGeom prst="rect">
            <a:avLst/>
          </a:prstGeom>
          <a:noFill/>
        </p:spPr>
        <p:txBody>
          <a:bodyPr wrap="square" rtlCol="0">
            <a:spAutoFit/>
          </a:bodyPr>
          <a:lstStyle/>
          <a:p>
            <a:pPr>
              <a:lnSpc>
                <a:spcPts val="1320"/>
              </a:lnSpc>
            </a:pPr>
            <a:r>
              <a:rPr lang="en-GB" sz="1800" dirty="0">
                <a:latin typeface="Poppins Medium" panose="00000600000000000000" pitchFamily="2" charset="0"/>
                <a:cs typeface="Poppins Medium" panose="00000600000000000000" pitchFamily="2" charset="0"/>
              </a:rPr>
              <a:t>Jason Holden</a:t>
            </a:r>
          </a:p>
        </p:txBody>
      </p:sp>
      <p:sp>
        <p:nvSpPr>
          <p:cNvPr id="11" name="TextBox 10">
            <a:extLst>
              <a:ext uri="{FF2B5EF4-FFF2-40B4-BE49-F238E27FC236}">
                <a16:creationId xmlns:a16="http://schemas.microsoft.com/office/drawing/2014/main" id="{E20A2497-EE7B-EA67-84BC-E9288F4A0BAB}"/>
              </a:ext>
            </a:extLst>
          </p:cNvPr>
          <p:cNvSpPr txBox="1"/>
          <p:nvPr/>
        </p:nvSpPr>
        <p:spPr>
          <a:xfrm>
            <a:off x="573769" y="6250587"/>
            <a:ext cx="1375801" cy="253274"/>
          </a:xfrm>
          <a:prstGeom prst="rect">
            <a:avLst/>
          </a:prstGeom>
          <a:noFill/>
        </p:spPr>
        <p:txBody>
          <a:bodyPr wrap="square" rtlCol="0">
            <a:spAutoFit/>
          </a:bodyPr>
          <a:lstStyle/>
          <a:p>
            <a:pPr>
              <a:lnSpc>
                <a:spcPts val="1320"/>
              </a:lnSpc>
            </a:pPr>
            <a:r>
              <a:rPr lang="en-GB" sz="1000" dirty="0">
                <a:latin typeface="Poppins Light" panose="00000400000000000000" pitchFamily="2" charset="0"/>
                <a:cs typeface="Poppins Light" panose="00000400000000000000" pitchFamily="2" charset="0"/>
              </a:rPr>
              <a:t>CEO, PRESENTOR</a:t>
            </a:r>
            <a:endParaRPr lang="en-US" sz="1000" dirty="0">
              <a:latin typeface="Poppins Light" panose="00000400000000000000" pitchFamily="2" charset="0"/>
              <a:cs typeface="Poppins Light" panose="00000400000000000000" pitchFamily="2" charset="0"/>
            </a:endParaRPr>
          </a:p>
        </p:txBody>
      </p:sp>
      <p:cxnSp>
        <p:nvCxnSpPr>
          <p:cNvPr id="16" name="Straight Connector 15">
            <a:extLst>
              <a:ext uri="{FF2B5EF4-FFF2-40B4-BE49-F238E27FC236}">
                <a16:creationId xmlns:a16="http://schemas.microsoft.com/office/drawing/2014/main" id="{B61B0538-F411-A412-8E48-FA9BFEFF622A}"/>
              </a:ext>
            </a:extLst>
          </p:cNvPr>
          <p:cNvCxnSpPr>
            <a:cxnSpLocks/>
          </p:cNvCxnSpPr>
          <p:nvPr/>
        </p:nvCxnSpPr>
        <p:spPr>
          <a:xfrm>
            <a:off x="682246" y="5477178"/>
            <a:ext cx="89890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Description automatically generated">
            <a:extLst>
              <a:ext uri="{FF2B5EF4-FFF2-40B4-BE49-F238E27FC236}">
                <a16:creationId xmlns:a16="http://schemas.microsoft.com/office/drawing/2014/main" id="{24DC58AE-36D1-3D6E-B45D-BA0233168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1361" y="5704530"/>
            <a:ext cx="839349" cy="839349"/>
          </a:xfrm>
          <a:prstGeom prst="rect">
            <a:avLst/>
          </a:prstGeom>
        </p:spPr>
      </p:pic>
      <p:sp>
        <p:nvSpPr>
          <p:cNvPr id="4" name="TextBox 3">
            <a:extLst>
              <a:ext uri="{FF2B5EF4-FFF2-40B4-BE49-F238E27FC236}">
                <a16:creationId xmlns:a16="http://schemas.microsoft.com/office/drawing/2014/main" id="{CF90CA6F-092B-4123-02E3-D44E900DFFA4}"/>
              </a:ext>
            </a:extLst>
          </p:cNvPr>
          <p:cNvSpPr txBox="1"/>
          <p:nvPr/>
        </p:nvSpPr>
        <p:spPr>
          <a:xfrm>
            <a:off x="571045" y="6422779"/>
            <a:ext cx="3364141" cy="246093"/>
          </a:xfrm>
          <a:prstGeom prst="rect">
            <a:avLst/>
          </a:prstGeom>
          <a:noFill/>
        </p:spPr>
        <p:txBody>
          <a:bodyPr wrap="square" rtlCol="0">
            <a:spAutoFit/>
          </a:bodyPr>
          <a:lstStyle/>
          <a:p>
            <a:pPr>
              <a:lnSpc>
                <a:spcPts val="1320"/>
              </a:lnSpc>
            </a:pPr>
            <a:r>
              <a:rPr lang="en-GB" sz="800" dirty="0">
                <a:latin typeface="Poppins Light" panose="00000400000000000000" pitchFamily="2" charset="0"/>
                <a:cs typeface="Poppins Light" panose="00000400000000000000" pitchFamily="2" charset="0"/>
              </a:rPr>
              <a:t>JASON@PEAKETL.COM | (918) 409-CODE (2633) | (719) 200-9872</a:t>
            </a:r>
            <a:endParaRPr lang="en-US" sz="800" dirty="0">
              <a:latin typeface="Poppins Light" panose="00000400000000000000" pitchFamily="2" charset="0"/>
              <a:cs typeface="Poppins Light" panose="000004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A44285EB-C56A-CA57-E6D0-CE5C19661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Tree>
    <p:extLst>
      <p:ext uri="{BB962C8B-B14F-4D97-AF65-F5344CB8AC3E}">
        <p14:creationId xmlns:p14="http://schemas.microsoft.com/office/powerpoint/2010/main" val="2515406928"/>
      </p:ext>
    </p:extLst>
  </p:cSld>
  <p:clrMapOvr>
    <a:masterClrMapping/>
  </p:clrMapOvr>
  <mc:AlternateContent xmlns:mc="http://schemas.openxmlformats.org/markup-compatibility/2006" xmlns:p14="http://schemas.microsoft.com/office/powerpoint/2010/main">
    <mc:Choice Requires="p14">
      <p:transition spd="slow" p14:dur="2000" advTm="9827"/>
    </mc:Choice>
    <mc:Fallback xmlns="">
      <p:transition spd="slow" advTm="982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ECEC00-D94E-AD02-9904-54086621B73A}"/>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WSL.</a:t>
            </a:r>
            <a:endParaRPr lang="en-US" sz="3200" dirty="0">
              <a:solidFill>
                <a:schemeClr val="accent3"/>
              </a:solidFill>
              <a:latin typeface="Poppins Bold" panose="00000800000000000000" pitchFamily="2" charset="0"/>
              <a:cs typeface="Poppins Bold" panose="00000800000000000000" pitchFamily="2" charset="0"/>
            </a:endParaRPr>
          </a:p>
        </p:txBody>
      </p:sp>
      <p:sp>
        <p:nvSpPr>
          <p:cNvPr id="34" name="TextBox 33">
            <a:extLst>
              <a:ext uri="{FF2B5EF4-FFF2-40B4-BE49-F238E27FC236}">
                <a16:creationId xmlns:a16="http://schemas.microsoft.com/office/drawing/2014/main" id="{8183900A-081C-9D09-E7E0-7182BA68C145}"/>
              </a:ext>
            </a:extLst>
          </p:cNvPr>
          <p:cNvSpPr txBox="1"/>
          <p:nvPr/>
        </p:nvSpPr>
        <p:spPr>
          <a:xfrm>
            <a:off x="644525" y="1683847"/>
            <a:ext cx="4108904"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Windows Subsystem for Linux</a:t>
            </a:r>
          </a:p>
        </p:txBody>
      </p:sp>
      <p:sp>
        <p:nvSpPr>
          <p:cNvPr id="35" name="TextBox 34">
            <a:extLst>
              <a:ext uri="{FF2B5EF4-FFF2-40B4-BE49-F238E27FC236}">
                <a16:creationId xmlns:a16="http://schemas.microsoft.com/office/drawing/2014/main" id="{1909667D-0937-FA97-BB64-C3CEB4C1AEDF}"/>
              </a:ext>
            </a:extLst>
          </p:cNvPr>
          <p:cNvSpPr txBox="1"/>
          <p:nvPr/>
        </p:nvSpPr>
        <p:spPr>
          <a:xfrm>
            <a:off x="661427" y="2442487"/>
            <a:ext cx="3264316" cy="1920654"/>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Integration: </a:t>
            </a:r>
            <a:r>
              <a:rPr lang="en-US" sz="900" dirty="0">
                <a:latin typeface="DM Sans" pitchFamily="2" charset="0"/>
                <a:ea typeface="Arimo" panose="020B0604020202020204" pitchFamily="34" charset="0"/>
                <a:cs typeface="Courier New" panose="02070309020205020404" pitchFamily="49" charset="0"/>
              </a:rPr>
              <a:t>Seamless integration between Windows and Linux</a:t>
            </a:r>
            <a:r>
              <a:rPr lang="en-US" sz="900" dirty="0">
                <a:latin typeface="DM Sans" pitchFamily="2" charset="0"/>
                <a:ea typeface="Arimo" panose="020B0604020202020204" pitchFamily="34" charset="0"/>
                <a:cs typeface="Arimo" panose="020B0604020202020204" pitchFamily="34" charset="0"/>
              </a:rPr>
              <a:t> </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Fast: </a:t>
            </a:r>
            <a:r>
              <a:rPr lang="en-US" sz="900" dirty="0">
                <a:latin typeface="DM Sans" pitchFamily="2" charset="0"/>
                <a:ea typeface="Arimo" panose="020B0604020202020204" pitchFamily="34" charset="0"/>
                <a:cs typeface="Arimo" panose="020B0604020202020204" pitchFamily="34" charset="0"/>
              </a:rPr>
              <a:t>Fast startup with low resource usage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GPUs</a:t>
            </a:r>
            <a:r>
              <a:rPr lang="en-US" sz="900" dirty="0">
                <a:latin typeface="DM Sans" pitchFamily="2" charset="0"/>
                <a:ea typeface="Arimo" panose="020B0604020202020204" pitchFamily="34" charset="0"/>
                <a:cs typeface="Arimo" panose="020B0604020202020204" pitchFamily="34" charset="0"/>
              </a:rPr>
              <a:t>: Use the latest AI toolsets directly from Windows with full hardware acceleration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Support</a:t>
            </a:r>
            <a:r>
              <a:rPr lang="en-US" sz="900" dirty="0">
                <a:latin typeface="DM Sans" pitchFamily="2" charset="0"/>
                <a:ea typeface="Arimo" panose="020B0604020202020204" pitchFamily="34" charset="0"/>
                <a:cs typeface="Arimo" panose="020B0604020202020204" pitchFamily="34" charset="0"/>
              </a:rPr>
              <a:t>: Supports lots of popular Linux distributions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Multi-Instance</a:t>
            </a:r>
            <a:r>
              <a:rPr lang="en-US" sz="900" dirty="0">
                <a:latin typeface="DM Sans" pitchFamily="2" charset="0"/>
                <a:ea typeface="Arimo" panose="020B0604020202020204" pitchFamily="34" charset="0"/>
                <a:cs typeface="Arimo" panose="020B0604020202020204" pitchFamily="34" charset="0"/>
              </a:rPr>
              <a:t>: Install more than one distribution</a:t>
            </a:r>
          </a:p>
          <a:p>
            <a:pPr>
              <a:lnSpc>
                <a:spcPts val="1600"/>
              </a:lnSpc>
            </a:pPr>
            <a:endParaRPr lang="en-US" sz="900" dirty="0">
              <a:latin typeface="DM Sans" pitchFamily="2" charset="0"/>
              <a:ea typeface="Arimo" panose="020B0604020202020204" pitchFamily="34" charset="0"/>
              <a:cs typeface="Arimo" panose="020B0604020202020204" pitchFamily="34" charset="0"/>
            </a:endParaRPr>
          </a:p>
          <a:p>
            <a:pPr algn="ctr">
              <a:lnSpc>
                <a:spcPts val="1600"/>
              </a:lnSpc>
            </a:pPr>
            <a:r>
              <a:rPr lang="en-US" sz="1200" b="1" dirty="0">
                <a:solidFill>
                  <a:srgbClr val="FF0000"/>
                </a:solidFill>
                <a:latin typeface="DM Sans" pitchFamily="2" charset="0"/>
                <a:ea typeface="Arimo" panose="020B0604020202020204" pitchFamily="34" charset="0"/>
                <a:cs typeface="Arimo" panose="020B0604020202020204" pitchFamily="34" charset="0"/>
              </a:rPr>
              <a:t>NOT FOR PRODUCTION USE</a:t>
            </a:r>
          </a:p>
        </p:txBody>
      </p:sp>
      <p:pic>
        <p:nvPicPr>
          <p:cNvPr id="37" name="Picture 36">
            <a:extLst>
              <a:ext uri="{FF2B5EF4-FFF2-40B4-BE49-F238E27FC236}">
                <a16:creationId xmlns:a16="http://schemas.microsoft.com/office/drawing/2014/main" id="{4FC82E7F-2819-31F5-3F3F-36FC0C65F201}"/>
              </a:ext>
            </a:extLst>
          </p:cNvPr>
          <p:cNvPicPr>
            <a:picLocks noChangeAspect="1"/>
          </p:cNvPicPr>
          <p:nvPr/>
        </p:nvPicPr>
        <p:blipFill>
          <a:blip r:embed="rId3"/>
          <a:stretch>
            <a:fillRect/>
          </a:stretch>
        </p:blipFill>
        <p:spPr>
          <a:xfrm>
            <a:off x="5747658" y="669925"/>
            <a:ext cx="4630057" cy="2474112"/>
          </a:xfrm>
          <a:prstGeom prst="rect">
            <a:avLst/>
          </a:prstGeom>
          <a:ln w="19050">
            <a:solidFill>
              <a:schemeClr val="tx1"/>
            </a:solidFill>
          </a:ln>
        </p:spPr>
      </p:pic>
      <p:pic>
        <p:nvPicPr>
          <p:cNvPr id="39" name="Picture 38">
            <a:extLst>
              <a:ext uri="{FF2B5EF4-FFF2-40B4-BE49-F238E27FC236}">
                <a16:creationId xmlns:a16="http://schemas.microsoft.com/office/drawing/2014/main" id="{DC62503A-E5CD-55E0-193C-36408BBD4097}"/>
              </a:ext>
            </a:extLst>
          </p:cNvPr>
          <p:cNvPicPr>
            <a:picLocks noChangeAspect="1"/>
          </p:cNvPicPr>
          <p:nvPr/>
        </p:nvPicPr>
        <p:blipFill>
          <a:blip r:embed="rId4"/>
          <a:stretch>
            <a:fillRect/>
          </a:stretch>
        </p:blipFill>
        <p:spPr>
          <a:xfrm>
            <a:off x="5747658" y="3483428"/>
            <a:ext cx="4714307" cy="2224461"/>
          </a:xfrm>
          <a:prstGeom prst="rect">
            <a:avLst/>
          </a:prstGeom>
          <a:ln w="19050">
            <a:solidFill>
              <a:schemeClr val="tx1"/>
            </a:solidFill>
          </a:ln>
        </p:spPr>
      </p:pic>
    </p:spTree>
    <p:extLst>
      <p:ext uri="{BB962C8B-B14F-4D97-AF65-F5344CB8AC3E}">
        <p14:creationId xmlns:p14="http://schemas.microsoft.com/office/powerpoint/2010/main" val="6220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2BD4B4-0AA1-A10C-E400-D02E76DF7C24}"/>
              </a:ext>
            </a:extLst>
          </p:cNvPr>
          <p:cNvSpPr/>
          <p:nvPr/>
        </p:nvSpPr>
        <p:spPr>
          <a:xfrm>
            <a:off x="7503375" y="2809826"/>
            <a:ext cx="4381579" cy="3743374"/>
          </a:xfrm>
          <a:prstGeom prst="rect">
            <a:avLst/>
          </a:prstGeom>
          <a:noFill/>
          <a:ln w="1778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E104763-1D96-AD46-7926-DCE9E4FFD62B}"/>
              </a:ext>
            </a:extLst>
          </p:cNvPr>
          <p:cNvSpPr txBox="1"/>
          <p:nvPr/>
        </p:nvSpPr>
        <p:spPr>
          <a:xfrm>
            <a:off x="644525" y="669925"/>
            <a:ext cx="11240429" cy="904735"/>
          </a:xfrm>
          <a:prstGeom prst="rect">
            <a:avLst/>
          </a:prstGeom>
          <a:noFill/>
        </p:spPr>
        <p:txBody>
          <a:bodyPr wrap="square" rtlCol="0">
            <a:spAutoFit/>
          </a:bodyPr>
          <a:lstStyle/>
          <a:p>
            <a:pPr>
              <a:lnSpc>
                <a:spcPts val="3300"/>
              </a:lnSpc>
            </a:pPr>
            <a:r>
              <a:rPr lang="en-GB" sz="3000" dirty="0">
                <a:latin typeface="Poppins Light" panose="00000400000000000000" pitchFamily="2" charset="0"/>
                <a:cs typeface="Poppins Light" panose="00000400000000000000" pitchFamily="2" charset="0"/>
              </a:rPr>
              <a:t>About Me</a:t>
            </a:r>
            <a:br>
              <a:rPr lang="en-GB" sz="3000" dirty="0">
                <a:latin typeface="Poppins Light" panose="00000400000000000000" pitchFamily="2" charset="0"/>
                <a:cs typeface="Poppins Light" panose="00000400000000000000" pitchFamily="2" charset="0"/>
              </a:rPr>
            </a:br>
            <a:r>
              <a:rPr lang="en-GB" sz="2000" dirty="0">
                <a:solidFill>
                  <a:srgbClr val="00B050"/>
                </a:solidFill>
                <a:latin typeface="Poppins Light" panose="00000400000000000000" pitchFamily="2" charset="0"/>
                <a:cs typeface="Poppins Light" panose="00000400000000000000" pitchFamily="2" charset="0"/>
              </a:rPr>
              <a:t>25+ Years Experience</a:t>
            </a:r>
            <a:endParaRPr lang="en-US" sz="3200" dirty="0">
              <a:solidFill>
                <a:srgbClr val="00B050"/>
              </a:solidFill>
              <a:latin typeface="Poppins Bold" panose="00000800000000000000" pitchFamily="2" charset="0"/>
              <a:cs typeface="Poppins Bold" panose="00000800000000000000" pitchFamily="2" charset="0"/>
            </a:endParaRPr>
          </a:p>
        </p:txBody>
      </p:sp>
      <p:sp>
        <p:nvSpPr>
          <p:cNvPr id="16" name="TextBox 15">
            <a:extLst>
              <a:ext uri="{FF2B5EF4-FFF2-40B4-BE49-F238E27FC236}">
                <a16:creationId xmlns:a16="http://schemas.microsoft.com/office/drawing/2014/main" id="{66313721-3F2E-BAF4-B9A8-220898E568E0}"/>
              </a:ext>
            </a:extLst>
          </p:cNvPr>
          <p:cNvSpPr txBox="1"/>
          <p:nvPr/>
        </p:nvSpPr>
        <p:spPr>
          <a:xfrm>
            <a:off x="1355647" y="2681996"/>
            <a:ext cx="2396810" cy="400110"/>
          </a:xfrm>
          <a:prstGeom prst="rect">
            <a:avLst/>
          </a:prstGeom>
          <a:noFill/>
        </p:spPr>
        <p:txBody>
          <a:bodyPr wrap="none" rtlCol="0">
            <a:spAutoFit/>
          </a:bodyPr>
          <a:lstStyle/>
          <a:p>
            <a:r>
              <a:rPr lang="en-GB" sz="2000" dirty="0">
                <a:latin typeface="Poppins Light" panose="00000400000000000000" pitchFamily="2" charset="0"/>
                <a:cs typeface="Poppins Light" panose="00000400000000000000" pitchFamily="2" charset="0"/>
              </a:rPr>
              <a:t>The Story (so far):</a:t>
            </a:r>
            <a:endParaRPr lang="en-US" sz="2000" dirty="0">
              <a:latin typeface="Poppins Light" panose="00000400000000000000" pitchFamily="2" charset="0"/>
              <a:cs typeface="Poppins Light" panose="00000400000000000000" pitchFamily="2" charset="0"/>
            </a:endParaRPr>
          </a:p>
        </p:txBody>
      </p:sp>
      <p:sp>
        <p:nvSpPr>
          <p:cNvPr id="21" name="TextBox 20">
            <a:extLst>
              <a:ext uri="{FF2B5EF4-FFF2-40B4-BE49-F238E27FC236}">
                <a16:creationId xmlns:a16="http://schemas.microsoft.com/office/drawing/2014/main" id="{FB0C5D0E-6D01-F18A-F550-7247039C8F21}"/>
              </a:ext>
            </a:extLst>
          </p:cNvPr>
          <p:cNvSpPr txBox="1"/>
          <p:nvPr/>
        </p:nvSpPr>
        <p:spPr>
          <a:xfrm>
            <a:off x="1355646" y="3051416"/>
            <a:ext cx="3965654" cy="2004459"/>
          </a:xfrm>
          <a:prstGeom prst="rect">
            <a:avLst/>
          </a:prstGeom>
          <a:noFill/>
        </p:spPr>
        <p:txBody>
          <a:bodyPr wrap="square">
            <a:spAutoFit/>
          </a:bodyPr>
          <a:lstStyle/>
          <a:p>
            <a:pPr>
              <a:lnSpc>
                <a:spcPts val="1500"/>
              </a:lnSpc>
            </a:pPr>
            <a:r>
              <a:rPr lang="en-US" sz="1000" dirty="0">
                <a:latin typeface="DM Sans" pitchFamily="2" charset="0"/>
                <a:cs typeface="Poppins Light" panose="00000400000000000000" pitchFamily="2" charset="0"/>
              </a:rPr>
              <a:t>I started working with computers at the age of 13.  Growing up in a small town in eastern Oklahoma, I acquired a reputation as the “computer kid.”  Shortly after graduating high school, I got my first software development job working with Visual FoxPro.  Since then, I’ve used numerous other languages and platforms to develop countless database applications and services.  My newest endeavor is Peak ETL.  At Peak ETL, we’re creating a subscription-based platform to aggregate and analyze public oil and gas data and deliver it to industry professionals for use in their operations.</a:t>
            </a:r>
          </a:p>
        </p:txBody>
      </p:sp>
      <p:sp>
        <p:nvSpPr>
          <p:cNvPr id="23" name="TextBox 22">
            <a:extLst>
              <a:ext uri="{FF2B5EF4-FFF2-40B4-BE49-F238E27FC236}">
                <a16:creationId xmlns:a16="http://schemas.microsoft.com/office/drawing/2014/main" id="{2B079AA1-2CC7-2B25-B772-CCE6A1519512}"/>
              </a:ext>
            </a:extLst>
          </p:cNvPr>
          <p:cNvSpPr txBox="1"/>
          <p:nvPr/>
        </p:nvSpPr>
        <p:spPr>
          <a:xfrm>
            <a:off x="1349125" y="5294341"/>
            <a:ext cx="1771639" cy="369332"/>
          </a:xfrm>
          <a:prstGeom prst="rect">
            <a:avLst/>
          </a:prstGeom>
          <a:noFill/>
        </p:spPr>
        <p:txBody>
          <a:bodyPr wrap="none" rtlCol="0">
            <a:spAutoFit/>
          </a:bodyPr>
          <a:lstStyle/>
          <a:p>
            <a:r>
              <a:rPr lang="en-GB" dirty="0">
                <a:latin typeface="Poppins Medium" panose="00000600000000000000" pitchFamily="2" charset="0"/>
                <a:cs typeface="Poppins Medium" panose="00000600000000000000" pitchFamily="2" charset="0"/>
              </a:rPr>
              <a:t>Jason Holden</a:t>
            </a:r>
            <a:endParaRPr lang="en-US" dirty="0">
              <a:latin typeface="Poppins Medium" panose="00000600000000000000" pitchFamily="2" charset="0"/>
              <a:cs typeface="Poppins Medium" panose="00000600000000000000" pitchFamily="2" charset="0"/>
            </a:endParaRPr>
          </a:p>
        </p:txBody>
      </p:sp>
      <p:sp>
        <p:nvSpPr>
          <p:cNvPr id="24" name="TextBox 23">
            <a:extLst>
              <a:ext uri="{FF2B5EF4-FFF2-40B4-BE49-F238E27FC236}">
                <a16:creationId xmlns:a16="http://schemas.microsoft.com/office/drawing/2014/main" id="{D6FA239F-106A-3E3E-6F32-2A9C18562DE4}"/>
              </a:ext>
            </a:extLst>
          </p:cNvPr>
          <p:cNvSpPr txBox="1"/>
          <p:nvPr/>
        </p:nvSpPr>
        <p:spPr>
          <a:xfrm>
            <a:off x="1357592" y="5537004"/>
            <a:ext cx="1133644" cy="246221"/>
          </a:xfrm>
          <a:prstGeom prst="rect">
            <a:avLst/>
          </a:prstGeom>
          <a:noFill/>
        </p:spPr>
        <p:txBody>
          <a:bodyPr wrap="none" rtlCol="0">
            <a:spAutoFit/>
          </a:bodyPr>
          <a:lstStyle/>
          <a:p>
            <a:r>
              <a:rPr lang="en-GB" sz="1000" dirty="0">
                <a:latin typeface="Poppins Light" panose="00000400000000000000" pitchFamily="2" charset="0"/>
                <a:cs typeface="Poppins Light" panose="00000400000000000000" pitchFamily="2" charset="0"/>
              </a:rPr>
              <a:t>CEO &amp; Founder</a:t>
            </a:r>
            <a:endParaRPr lang="en-US" sz="1000" dirty="0">
              <a:latin typeface="Poppins Light" panose="00000400000000000000" pitchFamily="2" charset="0"/>
              <a:cs typeface="Poppins Light" panose="00000400000000000000" pitchFamily="2" charset="0"/>
            </a:endParaRPr>
          </a:p>
        </p:txBody>
      </p:sp>
      <p:pic>
        <p:nvPicPr>
          <p:cNvPr id="6" name="Picture 5" descr="A logo with a mountain and lines&#10;&#10;Description automatically generated with medium confidence">
            <a:extLst>
              <a:ext uri="{FF2B5EF4-FFF2-40B4-BE49-F238E27FC236}">
                <a16:creationId xmlns:a16="http://schemas.microsoft.com/office/drawing/2014/main" id="{C7C53103-A5F4-9B83-3437-5ADFD3CB0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17" name="Picture Placeholder 16" descr="A close-up of a person wearing glasses&#10;&#10;Description automatically generated">
            <a:extLst>
              <a:ext uri="{FF2B5EF4-FFF2-40B4-BE49-F238E27FC236}">
                <a16:creationId xmlns:a16="http://schemas.microsoft.com/office/drawing/2014/main" id="{39E76432-8AEE-1EFD-BFB6-235C17DF1FE1}"/>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6674" r="6674"/>
          <a:stretch>
            <a:fillRect/>
          </a:stretch>
        </p:blipFill>
        <p:spPr/>
      </p:pic>
    </p:spTree>
    <p:extLst>
      <p:ext uri="{BB962C8B-B14F-4D97-AF65-F5344CB8AC3E}">
        <p14:creationId xmlns:p14="http://schemas.microsoft.com/office/powerpoint/2010/main" val="2058346032"/>
      </p:ext>
    </p:extLst>
  </p:cSld>
  <p:clrMapOvr>
    <a:masterClrMapping/>
  </p:clrMapOvr>
  <mc:AlternateContent xmlns:mc="http://schemas.openxmlformats.org/markup-compatibility/2006" xmlns:p14="http://schemas.microsoft.com/office/powerpoint/2010/main">
    <mc:Choice Requires="p14">
      <p:transition spd="slow" p14:dur="2000" advTm="35117"/>
    </mc:Choice>
    <mc:Fallback xmlns="">
      <p:transition spd="slow" advTm="3511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7C1B47-3E65-5FC0-4133-2D78F55C972E}"/>
              </a:ext>
            </a:extLst>
          </p:cNvPr>
          <p:cNvSpPr txBox="1"/>
          <p:nvPr/>
        </p:nvSpPr>
        <p:spPr>
          <a:xfrm>
            <a:off x="644525" y="669925"/>
            <a:ext cx="3033203"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Open-source</a:t>
            </a:r>
          </a:p>
          <a:p>
            <a:pPr>
              <a:lnSpc>
                <a:spcPts val="3300"/>
              </a:lnSpc>
            </a:pPr>
            <a:r>
              <a:rPr lang="en-GB" sz="3200" dirty="0">
                <a:solidFill>
                  <a:schemeClr val="accent4"/>
                </a:solidFill>
                <a:latin typeface="Poppins Bold" panose="00000800000000000000" pitchFamily="2" charset="0"/>
                <a:cs typeface="Poppins Bold" panose="00000800000000000000" pitchFamily="2" charset="0"/>
              </a:rPr>
              <a:t>Development.</a:t>
            </a:r>
            <a:endParaRPr lang="en-US" sz="3200" dirty="0">
              <a:solidFill>
                <a:schemeClr val="accent4"/>
              </a:solidFill>
              <a:latin typeface="Poppins Bold" panose="00000800000000000000" pitchFamily="2" charset="0"/>
              <a:cs typeface="Poppins Bold" panose="00000800000000000000" pitchFamily="2" charset="0"/>
            </a:endParaRPr>
          </a:p>
        </p:txBody>
      </p:sp>
      <p:grpSp>
        <p:nvGrpSpPr>
          <p:cNvPr id="12" name="Group 11">
            <a:extLst>
              <a:ext uri="{FF2B5EF4-FFF2-40B4-BE49-F238E27FC236}">
                <a16:creationId xmlns:a16="http://schemas.microsoft.com/office/drawing/2014/main" id="{DAFDB502-1288-886D-14DC-FA3CD2F5A483}"/>
              </a:ext>
            </a:extLst>
          </p:cNvPr>
          <p:cNvGrpSpPr/>
          <p:nvPr/>
        </p:nvGrpSpPr>
        <p:grpSpPr>
          <a:xfrm>
            <a:off x="8103619" y="3778471"/>
            <a:ext cx="3673364" cy="816051"/>
            <a:chOff x="8103619" y="3771214"/>
            <a:chExt cx="3673364" cy="816051"/>
          </a:xfrm>
        </p:grpSpPr>
        <p:sp>
          <p:nvSpPr>
            <p:cNvPr id="41" name="Oval 40">
              <a:extLst>
                <a:ext uri="{FF2B5EF4-FFF2-40B4-BE49-F238E27FC236}">
                  <a16:creationId xmlns:a16="http://schemas.microsoft.com/office/drawing/2014/main" id="{5DB0CD19-09D7-3453-AF8E-FC1164C7BB00}"/>
                </a:ext>
              </a:extLst>
            </p:cNvPr>
            <p:cNvSpPr/>
            <p:nvPr/>
          </p:nvSpPr>
          <p:spPr>
            <a:xfrm>
              <a:off x="8103619" y="3771214"/>
              <a:ext cx="807971" cy="81605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A569291-B532-3CBA-2B44-1C9036A2C369}"/>
                </a:ext>
              </a:extLst>
            </p:cNvPr>
            <p:cNvGrpSpPr/>
            <p:nvPr/>
          </p:nvGrpSpPr>
          <p:grpSpPr>
            <a:xfrm>
              <a:off x="9108600" y="3873228"/>
              <a:ext cx="2668383" cy="612022"/>
              <a:chOff x="9108600" y="3771214"/>
              <a:chExt cx="2668383" cy="612022"/>
            </a:xfrm>
          </p:grpSpPr>
          <p:sp>
            <p:nvSpPr>
              <p:cNvPr id="42" name="TextBox 41">
                <a:extLst>
                  <a:ext uri="{FF2B5EF4-FFF2-40B4-BE49-F238E27FC236}">
                    <a16:creationId xmlns:a16="http://schemas.microsoft.com/office/drawing/2014/main" id="{DDBAD0ED-2882-6458-934E-815025B1C7B6}"/>
                  </a:ext>
                </a:extLst>
              </p:cNvPr>
              <p:cNvSpPr txBox="1"/>
              <p:nvPr/>
            </p:nvSpPr>
            <p:spPr>
              <a:xfrm>
                <a:off x="9108600" y="3771214"/>
                <a:ext cx="2024913"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Advancement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3" name="TextBox 42">
                <a:extLst>
                  <a:ext uri="{FF2B5EF4-FFF2-40B4-BE49-F238E27FC236}">
                    <a16:creationId xmlns:a16="http://schemas.microsoft.com/office/drawing/2014/main" id="{DF9FBC3B-83C8-22E4-6CD2-55D9E06E6C24}"/>
                  </a:ext>
                </a:extLst>
              </p:cNvPr>
              <p:cNvSpPr txBox="1"/>
              <p:nvPr/>
            </p:nvSpPr>
            <p:spPr>
              <a:xfrm>
                <a:off x="9108600" y="4119638"/>
                <a:ext cx="2668383" cy="263598"/>
              </a:xfrm>
              <a:prstGeom prst="rect">
                <a:avLst/>
              </a:prstGeom>
              <a:noFill/>
            </p:spPr>
            <p:txBody>
              <a:bodyPr wrap="square">
                <a:spAutoFit/>
              </a:bodyPr>
              <a:lstStyle/>
              <a:p>
                <a:pPr>
                  <a:lnSpc>
                    <a:spcPts val="1400"/>
                  </a:lnSpc>
                </a:pPr>
                <a:r>
                  <a:rPr lang="en-US" sz="1000" dirty="0">
                    <a:latin typeface="DM Sans" pitchFamily="2" charset="0"/>
                  </a:rPr>
                  <a:t>Open-source projects advance faster.</a:t>
                </a:r>
              </a:p>
            </p:txBody>
          </p:sp>
        </p:grpSp>
        <p:sp>
          <p:nvSpPr>
            <p:cNvPr id="44" name="Freeform 19">
              <a:extLst>
                <a:ext uri="{FF2B5EF4-FFF2-40B4-BE49-F238E27FC236}">
                  <a16:creationId xmlns:a16="http://schemas.microsoft.com/office/drawing/2014/main" id="{F866BFBD-6816-0EE7-60E5-9C460BD4425B}"/>
                </a:ext>
              </a:extLst>
            </p:cNvPr>
            <p:cNvSpPr>
              <a:spLocks noEditPoints="1"/>
            </p:cNvSpPr>
            <p:nvPr/>
          </p:nvSpPr>
          <p:spPr bwMode="auto">
            <a:xfrm>
              <a:off x="8347019" y="4010202"/>
              <a:ext cx="321170" cy="338074"/>
            </a:xfrm>
            <a:custGeom>
              <a:avLst/>
              <a:gdLst>
                <a:gd name="T0" fmla="*/ 142 w 152"/>
                <a:gd name="T1" fmla="*/ 153 h 160"/>
                <a:gd name="T2" fmla="*/ 133 w 152"/>
                <a:gd name="T3" fmla="*/ 46 h 160"/>
                <a:gd name="T4" fmla="*/ 110 w 152"/>
                <a:gd name="T5" fmla="*/ 54 h 160"/>
                <a:gd name="T6" fmla="*/ 92 w 152"/>
                <a:gd name="T7" fmla="*/ 153 h 160"/>
                <a:gd name="T8" fmla="*/ 84 w 152"/>
                <a:gd name="T9" fmla="*/ 90 h 160"/>
                <a:gd name="T10" fmla="*/ 60 w 152"/>
                <a:gd name="T11" fmla="*/ 98 h 160"/>
                <a:gd name="T12" fmla="*/ 42 w 152"/>
                <a:gd name="T13" fmla="*/ 153 h 160"/>
                <a:gd name="T14" fmla="*/ 34 w 152"/>
                <a:gd name="T15" fmla="*/ 117 h 160"/>
                <a:gd name="T16" fmla="*/ 10 w 152"/>
                <a:gd name="T17" fmla="*/ 125 h 160"/>
                <a:gd name="T18" fmla="*/ 3 w 152"/>
                <a:gd name="T19" fmla="*/ 153 h 160"/>
                <a:gd name="T20" fmla="*/ 3 w 152"/>
                <a:gd name="T21" fmla="*/ 160 h 160"/>
                <a:gd name="T22" fmla="*/ 152 w 152"/>
                <a:gd name="T23" fmla="*/ 156 h 160"/>
                <a:gd name="T24" fmla="*/ 36 w 152"/>
                <a:gd name="T25" fmla="*/ 153 h 160"/>
                <a:gd name="T26" fmla="*/ 17 w 152"/>
                <a:gd name="T27" fmla="*/ 125 h 160"/>
                <a:gd name="T28" fmla="*/ 34 w 152"/>
                <a:gd name="T29" fmla="*/ 123 h 160"/>
                <a:gd name="T30" fmla="*/ 36 w 152"/>
                <a:gd name="T31" fmla="*/ 153 h 160"/>
                <a:gd name="T32" fmla="*/ 66 w 152"/>
                <a:gd name="T33" fmla="*/ 153 h 160"/>
                <a:gd name="T34" fmla="*/ 68 w 152"/>
                <a:gd name="T35" fmla="*/ 97 h 160"/>
                <a:gd name="T36" fmla="*/ 86 w 152"/>
                <a:gd name="T37" fmla="*/ 98 h 160"/>
                <a:gd name="T38" fmla="*/ 136 w 152"/>
                <a:gd name="T39" fmla="*/ 153 h 160"/>
                <a:gd name="T40" fmla="*/ 116 w 152"/>
                <a:gd name="T41" fmla="*/ 54 h 160"/>
                <a:gd name="T42" fmla="*/ 133 w 152"/>
                <a:gd name="T43" fmla="*/ 51 h 160"/>
                <a:gd name="T44" fmla="*/ 136 w 152"/>
                <a:gd name="T45" fmla="*/ 153 h 160"/>
                <a:gd name="T46" fmla="*/ 33 w 152"/>
                <a:gd name="T47" fmla="*/ 86 h 160"/>
                <a:gd name="T48" fmla="*/ 98 w 152"/>
                <a:gd name="T49" fmla="*/ 43 h 160"/>
                <a:gd name="T50" fmla="*/ 136 w 152"/>
                <a:gd name="T51" fmla="*/ 11 h 160"/>
                <a:gd name="T52" fmla="*/ 139 w 152"/>
                <a:gd name="T53" fmla="*/ 24 h 160"/>
                <a:gd name="T54" fmla="*/ 142 w 152"/>
                <a:gd name="T55" fmla="*/ 3 h 160"/>
                <a:gd name="T56" fmla="*/ 139 w 152"/>
                <a:gd name="T57" fmla="*/ 0 h 160"/>
                <a:gd name="T58" fmla="*/ 117 w 152"/>
                <a:gd name="T59" fmla="*/ 3 h 160"/>
                <a:gd name="T60" fmla="*/ 131 w 152"/>
                <a:gd name="T61" fmla="*/ 6 h 160"/>
                <a:gd name="T62" fmla="*/ 89 w 152"/>
                <a:gd name="T63" fmla="*/ 25 h 160"/>
                <a:gd name="T64" fmla="*/ 85 w 152"/>
                <a:gd name="T65" fmla="*/ 25 h 160"/>
                <a:gd name="T66" fmla="*/ 28 w 152"/>
                <a:gd name="T67" fmla="*/ 86 h 160"/>
                <a:gd name="T68" fmla="*/ 20 w 152"/>
                <a:gd name="T69" fmla="*/ 98 h 160"/>
                <a:gd name="T70" fmla="*/ 20 w 152"/>
                <a:gd name="T71" fmla="*/ 91 h 160"/>
                <a:gd name="T72" fmla="*/ 20 w 152"/>
                <a:gd name="T73" fmla="*/ 9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2" h="160">
                  <a:moveTo>
                    <a:pt x="148" y="153"/>
                  </a:moveTo>
                  <a:cubicBezTo>
                    <a:pt x="142" y="153"/>
                    <a:pt x="142" y="153"/>
                    <a:pt x="142" y="153"/>
                  </a:cubicBezTo>
                  <a:cubicBezTo>
                    <a:pt x="142" y="54"/>
                    <a:pt x="142" y="54"/>
                    <a:pt x="142" y="54"/>
                  </a:cubicBezTo>
                  <a:cubicBezTo>
                    <a:pt x="142" y="49"/>
                    <a:pt x="138" y="46"/>
                    <a:pt x="133" y="46"/>
                  </a:cubicBezTo>
                  <a:cubicBezTo>
                    <a:pt x="118" y="46"/>
                    <a:pt x="118" y="46"/>
                    <a:pt x="118" y="46"/>
                  </a:cubicBezTo>
                  <a:cubicBezTo>
                    <a:pt x="113" y="46"/>
                    <a:pt x="110" y="49"/>
                    <a:pt x="110" y="54"/>
                  </a:cubicBezTo>
                  <a:cubicBezTo>
                    <a:pt x="110" y="153"/>
                    <a:pt x="110" y="153"/>
                    <a:pt x="110" y="153"/>
                  </a:cubicBezTo>
                  <a:cubicBezTo>
                    <a:pt x="92" y="153"/>
                    <a:pt x="92" y="153"/>
                    <a:pt x="92" y="153"/>
                  </a:cubicBezTo>
                  <a:cubicBezTo>
                    <a:pt x="92" y="98"/>
                    <a:pt x="92" y="98"/>
                    <a:pt x="92" y="98"/>
                  </a:cubicBezTo>
                  <a:cubicBezTo>
                    <a:pt x="92" y="94"/>
                    <a:pt x="89" y="90"/>
                    <a:pt x="84" y="90"/>
                  </a:cubicBezTo>
                  <a:cubicBezTo>
                    <a:pt x="68" y="90"/>
                    <a:pt x="68" y="90"/>
                    <a:pt x="68" y="90"/>
                  </a:cubicBezTo>
                  <a:cubicBezTo>
                    <a:pt x="64" y="90"/>
                    <a:pt x="60" y="94"/>
                    <a:pt x="60" y="98"/>
                  </a:cubicBezTo>
                  <a:cubicBezTo>
                    <a:pt x="60" y="153"/>
                    <a:pt x="60" y="153"/>
                    <a:pt x="60" y="153"/>
                  </a:cubicBezTo>
                  <a:cubicBezTo>
                    <a:pt x="42" y="153"/>
                    <a:pt x="42" y="153"/>
                    <a:pt x="42" y="153"/>
                  </a:cubicBezTo>
                  <a:cubicBezTo>
                    <a:pt x="42" y="125"/>
                    <a:pt x="42" y="125"/>
                    <a:pt x="42" y="125"/>
                  </a:cubicBezTo>
                  <a:cubicBezTo>
                    <a:pt x="42" y="120"/>
                    <a:pt x="39" y="117"/>
                    <a:pt x="34" y="117"/>
                  </a:cubicBezTo>
                  <a:cubicBezTo>
                    <a:pt x="19" y="117"/>
                    <a:pt x="19" y="117"/>
                    <a:pt x="19" y="117"/>
                  </a:cubicBezTo>
                  <a:cubicBezTo>
                    <a:pt x="15" y="117"/>
                    <a:pt x="10" y="120"/>
                    <a:pt x="10" y="125"/>
                  </a:cubicBezTo>
                  <a:cubicBezTo>
                    <a:pt x="10" y="153"/>
                    <a:pt x="10" y="153"/>
                    <a:pt x="10" y="153"/>
                  </a:cubicBezTo>
                  <a:cubicBezTo>
                    <a:pt x="3" y="153"/>
                    <a:pt x="3" y="153"/>
                    <a:pt x="3" y="153"/>
                  </a:cubicBezTo>
                  <a:cubicBezTo>
                    <a:pt x="1" y="153"/>
                    <a:pt x="0" y="155"/>
                    <a:pt x="0" y="156"/>
                  </a:cubicBezTo>
                  <a:cubicBezTo>
                    <a:pt x="0" y="158"/>
                    <a:pt x="1" y="160"/>
                    <a:pt x="3" y="160"/>
                  </a:cubicBezTo>
                  <a:cubicBezTo>
                    <a:pt x="148" y="160"/>
                    <a:pt x="148" y="160"/>
                    <a:pt x="148" y="160"/>
                  </a:cubicBezTo>
                  <a:cubicBezTo>
                    <a:pt x="150" y="160"/>
                    <a:pt x="152" y="158"/>
                    <a:pt x="152" y="156"/>
                  </a:cubicBezTo>
                  <a:cubicBezTo>
                    <a:pt x="152" y="155"/>
                    <a:pt x="150" y="153"/>
                    <a:pt x="148" y="153"/>
                  </a:cubicBezTo>
                  <a:close/>
                  <a:moveTo>
                    <a:pt x="36" y="153"/>
                  </a:moveTo>
                  <a:cubicBezTo>
                    <a:pt x="17" y="153"/>
                    <a:pt x="17" y="153"/>
                    <a:pt x="17" y="153"/>
                  </a:cubicBezTo>
                  <a:cubicBezTo>
                    <a:pt x="17" y="125"/>
                    <a:pt x="17" y="125"/>
                    <a:pt x="17" y="125"/>
                  </a:cubicBezTo>
                  <a:cubicBezTo>
                    <a:pt x="17" y="124"/>
                    <a:pt x="18" y="123"/>
                    <a:pt x="19" y="123"/>
                  </a:cubicBezTo>
                  <a:cubicBezTo>
                    <a:pt x="34" y="123"/>
                    <a:pt x="34" y="123"/>
                    <a:pt x="34" y="123"/>
                  </a:cubicBezTo>
                  <a:cubicBezTo>
                    <a:pt x="36" y="123"/>
                    <a:pt x="36" y="124"/>
                    <a:pt x="36" y="125"/>
                  </a:cubicBezTo>
                  <a:lnTo>
                    <a:pt x="36" y="153"/>
                  </a:lnTo>
                  <a:close/>
                  <a:moveTo>
                    <a:pt x="86" y="153"/>
                  </a:moveTo>
                  <a:cubicBezTo>
                    <a:pt x="66" y="153"/>
                    <a:pt x="66" y="153"/>
                    <a:pt x="66" y="153"/>
                  </a:cubicBezTo>
                  <a:cubicBezTo>
                    <a:pt x="66" y="98"/>
                    <a:pt x="66" y="98"/>
                    <a:pt x="66" y="98"/>
                  </a:cubicBezTo>
                  <a:cubicBezTo>
                    <a:pt x="66" y="98"/>
                    <a:pt x="68" y="97"/>
                    <a:pt x="68" y="97"/>
                  </a:cubicBezTo>
                  <a:cubicBezTo>
                    <a:pt x="84" y="97"/>
                    <a:pt x="84" y="97"/>
                    <a:pt x="84" y="97"/>
                  </a:cubicBezTo>
                  <a:cubicBezTo>
                    <a:pt x="85" y="97"/>
                    <a:pt x="86" y="98"/>
                    <a:pt x="86" y="98"/>
                  </a:cubicBezTo>
                  <a:lnTo>
                    <a:pt x="86" y="153"/>
                  </a:lnTo>
                  <a:close/>
                  <a:moveTo>
                    <a:pt x="136" y="153"/>
                  </a:moveTo>
                  <a:cubicBezTo>
                    <a:pt x="116" y="153"/>
                    <a:pt x="116" y="153"/>
                    <a:pt x="116" y="153"/>
                  </a:cubicBezTo>
                  <a:cubicBezTo>
                    <a:pt x="116" y="54"/>
                    <a:pt x="116" y="54"/>
                    <a:pt x="116" y="54"/>
                  </a:cubicBezTo>
                  <a:cubicBezTo>
                    <a:pt x="116" y="52"/>
                    <a:pt x="117" y="51"/>
                    <a:pt x="118" y="51"/>
                  </a:cubicBezTo>
                  <a:cubicBezTo>
                    <a:pt x="133" y="51"/>
                    <a:pt x="133" y="51"/>
                    <a:pt x="133" y="51"/>
                  </a:cubicBezTo>
                  <a:cubicBezTo>
                    <a:pt x="135" y="51"/>
                    <a:pt x="136" y="52"/>
                    <a:pt x="136" y="54"/>
                  </a:cubicBezTo>
                  <a:lnTo>
                    <a:pt x="136" y="153"/>
                  </a:lnTo>
                  <a:close/>
                  <a:moveTo>
                    <a:pt x="30" y="87"/>
                  </a:moveTo>
                  <a:cubicBezTo>
                    <a:pt x="31" y="87"/>
                    <a:pt x="32" y="86"/>
                    <a:pt x="33" y="86"/>
                  </a:cubicBezTo>
                  <a:cubicBezTo>
                    <a:pt x="87" y="32"/>
                    <a:pt x="87" y="32"/>
                    <a:pt x="87" y="32"/>
                  </a:cubicBezTo>
                  <a:cubicBezTo>
                    <a:pt x="98" y="43"/>
                    <a:pt x="98" y="43"/>
                    <a:pt x="98" y="43"/>
                  </a:cubicBezTo>
                  <a:cubicBezTo>
                    <a:pt x="100" y="45"/>
                    <a:pt x="102" y="45"/>
                    <a:pt x="103" y="43"/>
                  </a:cubicBezTo>
                  <a:cubicBezTo>
                    <a:pt x="136" y="11"/>
                    <a:pt x="136" y="11"/>
                    <a:pt x="136" y="11"/>
                  </a:cubicBezTo>
                  <a:cubicBezTo>
                    <a:pt x="136" y="21"/>
                    <a:pt x="136" y="21"/>
                    <a:pt x="136" y="21"/>
                  </a:cubicBezTo>
                  <a:cubicBezTo>
                    <a:pt x="136" y="22"/>
                    <a:pt x="137" y="24"/>
                    <a:pt x="139" y="24"/>
                  </a:cubicBezTo>
                  <a:cubicBezTo>
                    <a:pt x="141" y="24"/>
                    <a:pt x="142" y="22"/>
                    <a:pt x="142" y="21"/>
                  </a:cubicBezTo>
                  <a:cubicBezTo>
                    <a:pt x="142" y="3"/>
                    <a:pt x="142" y="3"/>
                    <a:pt x="142" y="3"/>
                  </a:cubicBezTo>
                  <a:cubicBezTo>
                    <a:pt x="142" y="2"/>
                    <a:pt x="142" y="1"/>
                    <a:pt x="141" y="1"/>
                  </a:cubicBezTo>
                  <a:cubicBezTo>
                    <a:pt x="140" y="0"/>
                    <a:pt x="140" y="0"/>
                    <a:pt x="139" y="0"/>
                  </a:cubicBezTo>
                  <a:cubicBezTo>
                    <a:pt x="120" y="0"/>
                    <a:pt x="120" y="0"/>
                    <a:pt x="120" y="0"/>
                  </a:cubicBezTo>
                  <a:cubicBezTo>
                    <a:pt x="119" y="0"/>
                    <a:pt x="117" y="1"/>
                    <a:pt x="117" y="3"/>
                  </a:cubicBezTo>
                  <a:cubicBezTo>
                    <a:pt x="117" y="5"/>
                    <a:pt x="119" y="6"/>
                    <a:pt x="120" y="6"/>
                  </a:cubicBezTo>
                  <a:cubicBezTo>
                    <a:pt x="131" y="6"/>
                    <a:pt x="131" y="6"/>
                    <a:pt x="131" y="6"/>
                  </a:cubicBezTo>
                  <a:cubicBezTo>
                    <a:pt x="101" y="37"/>
                    <a:pt x="101" y="37"/>
                    <a:pt x="101" y="37"/>
                  </a:cubicBezTo>
                  <a:cubicBezTo>
                    <a:pt x="89" y="25"/>
                    <a:pt x="89" y="25"/>
                    <a:pt x="89" y="25"/>
                  </a:cubicBezTo>
                  <a:cubicBezTo>
                    <a:pt x="88" y="25"/>
                    <a:pt x="87" y="24"/>
                    <a:pt x="87" y="24"/>
                  </a:cubicBezTo>
                  <a:cubicBezTo>
                    <a:pt x="86" y="24"/>
                    <a:pt x="85" y="25"/>
                    <a:pt x="85" y="25"/>
                  </a:cubicBezTo>
                  <a:cubicBezTo>
                    <a:pt x="28" y="81"/>
                    <a:pt x="28" y="81"/>
                    <a:pt x="28" y="81"/>
                  </a:cubicBezTo>
                  <a:cubicBezTo>
                    <a:pt x="27" y="83"/>
                    <a:pt x="27" y="84"/>
                    <a:pt x="28" y="86"/>
                  </a:cubicBezTo>
                  <a:cubicBezTo>
                    <a:pt x="28" y="86"/>
                    <a:pt x="29" y="87"/>
                    <a:pt x="30" y="87"/>
                  </a:cubicBezTo>
                  <a:close/>
                  <a:moveTo>
                    <a:pt x="20" y="98"/>
                  </a:moveTo>
                  <a:cubicBezTo>
                    <a:pt x="22" y="98"/>
                    <a:pt x="23" y="96"/>
                    <a:pt x="23" y="95"/>
                  </a:cubicBezTo>
                  <a:cubicBezTo>
                    <a:pt x="23" y="93"/>
                    <a:pt x="22" y="91"/>
                    <a:pt x="20" y="91"/>
                  </a:cubicBezTo>
                  <a:cubicBezTo>
                    <a:pt x="18" y="91"/>
                    <a:pt x="16" y="93"/>
                    <a:pt x="16" y="95"/>
                  </a:cubicBezTo>
                  <a:cubicBezTo>
                    <a:pt x="16" y="96"/>
                    <a:pt x="18" y="98"/>
                    <a:pt x="20" y="9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2D1B8415-BC46-B9B0-9CCF-44B12116F13A}"/>
              </a:ext>
            </a:extLst>
          </p:cNvPr>
          <p:cNvGrpSpPr/>
          <p:nvPr/>
        </p:nvGrpSpPr>
        <p:grpSpPr>
          <a:xfrm>
            <a:off x="8103619" y="2220964"/>
            <a:ext cx="3673364" cy="816051"/>
            <a:chOff x="8103619" y="2220964"/>
            <a:chExt cx="3673364" cy="816051"/>
          </a:xfrm>
        </p:grpSpPr>
        <p:sp>
          <p:nvSpPr>
            <p:cNvPr id="49" name="Oval 48">
              <a:extLst>
                <a:ext uri="{FF2B5EF4-FFF2-40B4-BE49-F238E27FC236}">
                  <a16:creationId xmlns:a16="http://schemas.microsoft.com/office/drawing/2014/main" id="{36866E49-9583-93BB-8C0A-5706E865F709}"/>
                </a:ext>
              </a:extLst>
            </p:cNvPr>
            <p:cNvSpPr/>
            <p:nvPr/>
          </p:nvSpPr>
          <p:spPr>
            <a:xfrm>
              <a:off x="8103619" y="2220964"/>
              <a:ext cx="807971" cy="816051"/>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D1889918-B404-EE8D-058F-77E4266FD2C6}"/>
                </a:ext>
              </a:extLst>
            </p:cNvPr>
            <p:cNvGrpSpPr/>
            <p:nvPr/>
          </p:nvGrpSpPr>
          <p:grpSpPr>
            <a:xfrm>
              <a:off x="9108600" y="2221397"/>
              <a:ext cx="2668383" cy="815185"/>
              <a:chOff x="9108600" y="2220964"/>
              <a:chExt cx="2668383" cy="815185"/>
            </a:xfrm>
          </p:grpSpPr>
          <p:sp>
            <p:nvSpPr>
              <p:cNvPr id="50" name="TextBox 49">
                <a:extLst>
                  <a:ext uri="{FF2B5EF4-FFF2-40B4-BE49-F238E27FC236}">
                    <a16:creationId xmlns:a16="http://schemas.microsoft.com/office/drawing/2014/main" id="{4F79086A-EB93-522E-0A02-5AE1A7BD1601}"/>
                  </a:ext>
                </a:extLst>
              </p:cNvPr>
              <p:cNvSpPr txBox="1"/>
              <p:nvPr/>
            </p:nvSpPr>
            <p:spPr>
              <a:xfrm>
                <a:off x="9108600" y="2220964"/>
                <a:ext cx="779381"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Cost</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51" name="TextBox 50">
                <a:extLst>
                  <a:ext uri="{FF2B5EF4-FFF2-40B4-BE49-F238E27FC236}">
                    <a16:creationId xmlns:a16="http://schemas.microsoft.com/office/drawing/2014/main" id="{C7557DED-D470-5D07-842D-6381184643D7}"/>
                  </a:ext>
                </a:extLst>
              </p:cNvPr>
              <p:cNvSpPr txBox="1"/>
              <p:nvPr/>
            </p:nvSpPr>
            <p:spPr>
              <a:xfrm>
                <a:off x="9108600" y="2593014"/>
                <a:ext cx="2668383" cy="443135"/>
              </a:xfrm>
              <a:prstGeom prst="rect">
                <a:avLst/>
              </a:prstGeom>
              <a:noFill/>
            </p:spPr>
            <p:txBody>
              <a:bodyPr wrap="square">
                <a:spAutoFit/>
              </a:bodyPr>
              <a:lstStyle/>
              <a:p>
                <a:pPr>
                  <a:lnSpc>
                    <a:spcPts val="1400"/>
                  </a:lnSpc>
                </a:pPr>
                <a:r>
                  <a:rPr lang="en-US" sz="1000" dirty="0">
                    <a:latin typeface="DM Sans" pitchFamily="2" charset="0"/>
                  </a:rPr>
                  <a:t>Reduce licensing costs compared to commercial solutions.</a:t>
                </a:r>
              </a:p>
            </p:txBody>
          </p:sp>
        </p:grpSp>
        <p:sp>
          <p:nvSpPr>
            <p:cNvPr id="52" name="Freeform 32">
              <a:extLst>
                <a:ext uri="{FF2B5EF4-FFF2-40B4-BE49-F238E27FC236}">
                  <a16:creationId xmlns:a16="http://schemas.microsoft.com/office/drawing/2014/main" id="{BFF76A9C-3169-4AA2-86BB-E99DF44BAE6D}"/>
                </a:ext>
              </a:extLst>
            </p:cNvPr>
            <p:cNvSpPr>
              <a:spLocks noEditPoints="1"/>
            </p:cNvSpPr>
            <p:nvPr/>
          </p:nvSpPr>
          <p:spPr bwMode="auto">
            <a:xfrm>
              <a:off x="8362866" y="2459952"/>
              <a:ext cx="289477" cy="338074"/>
            </a:xfrm>
            <a:custGeom>
              <a:avLst/>
              <a:gdLst>
                <a:gd name="T0" fmla="*/ 65 w 137"/>
                <a:gd name="T1" fmla="*/ 100 h 160"/>
                <a:gd name="T2" fmla="*/ 65 w 137"/>
                <a:gd name="T3" fmla="*/ 88 h 160"/>
                <a:gd name="T4" fmla="*/ 85 w 137"/>
                <a:gd name="T5" fmla="*/ 84 h 160"/>
                <a:gd name="T6" fmla="*/ 73 w 137"/>
                <a:gd name="T7" fmla="*/ 81 h 160"/>
                <a:gd name="T8" fmla="*/ 69 w 137"/>
                <a:gd name="T9" fmla="*/ 71 h 160"/>
                <a:gd name="T10" fmla="*/ 66 w 137"/>
                <a:gd name="T11" fmla="*/ 81 h 160"/>
                <a:gd name="T12" fmla="*/ 51 w 137"/>
                <a:gd name="T13" fmla="*/ 94 h 160"/>
                <a:gd name="T14" fmla="*/ 74 w 137"/>
                <a:gd name="T15" fmla="*/ 108 h 160"/>
                <a:gd name="T16" fmla="*/ 74 w 137"/>
                <a:gd name="T17" fmla="*/ 120 h 160"/>
                <a:gd name="T18" fmla="*/ 54 w 137"/>
                <a:gd name="T19" fmla="*/ 124 h 160"/>
                <a:gd name="T20" fmla="*/ 66 w 137"/>
                <a:gd name="T21" fmla="*/ 128 h 160"/>
                <a:gd name="T22" fmla="*/ 69 w 137"/>
                <a:gd name="T23" fmla="*/ 137 h 160"/>
                <a:gd name="T24" fmla="*/ 73 w 137"/>
                <a:gd name="T25" fmla="*/ 128 h 160"/>
                <a:gd name="T26" fmla="*/ 87 w 137"/>
                <a:gd name="T27" fmla="*/ 114 h 160"/>
                <a:gd name="T28" fmla="*/ 129 w 137"/>
                <a:gd name="T29" fmla="*/ 92 h 160"/>
                <a:gd name="T30" fmla="*/ 90 w 137"/>
                <a:gd name="T31" fmla="*/ 43 h 160"/>
                <a:gd name="T32" fmla="*/ 106 w 137"/>
                <a:gd name="T33" fmla="*/ 7 h 160"/>
                <a:gd name="T34" fmla="*/ 79 w 137"/>
                <a:gd name="T35" fmla="*/ 3 h 160"/>
                <a:gd name="T36" fmla="*/ 69 w 137"/>
                <a:gd name="T37" fmla="*/ 5 h 160"/>
                <a:gd name="T38" fmla="*/ 28 w 137"/>
                <a:gd name="T39" fmla="*/ 10 h 160"/>
                <a:gd name="T40" fmla="*/ 47 w 137"/>
                <a:gd name="T41" fmla="*/ 43 h 160"/>
                <a:gd name="T42" fmla="*/ 7 w 137"/>
                <a:gd name="T43" fmla="*/ 92 h 160"/>
                <a:gd name="T44" fmla="*/ 30 w 137"/>
                <a:gd name="T45" fmla="*/ 160 h 160"/>
                <a:gd name="T46" fmla="*/ 137 w 137"/>
                <a:gd name="T47" fmla="*/ 129 h 160"/>
                <a:gd name="T48" fmla="*/ 37 w 137"/>
                <a:gd name="T49" fmla="*/ 13 h 160"/>
                <a:gd name="T50" fmla="*/ 66 w 137"/>
                <a:gd name="T51" fmla="*/ 12 h 160"/>
                <a:gd name="T52" fmla="*/ 81 w 137"/>
                <a:gd name="T53" fmla="*/ 11 h 160"/>
                <a:gd name="T54" fmla="*/ 98 w 137"/>
                <a:gd name="T55" fmla="*/ 10 h 160"/>
                <a:gd name="T56" fmla="*/ 54 w 137"/>
                <a:gd name="T57" fmla="*/ 39 h 160"/>
                <a:gd name="T58" fmla="*/ 106 w 137"/>
                <a:gd name="T59" fmla="*/ 152 h 160"/>
                <a:gd name="T60" fmla="*/ 7 w 137"/>
                <a:gd name="T61" fmla="*/ 129 h 160"/>
                <a:gd name="T62" fmla="*/ 54 w 137"/>
                <a:gd name="T63" fmla="*/ 48 h 160"/>
                <a:gd name="T64" fmla="*/ 106 w 137"/>
                <a:gd name="T65" fmla="*/ 69 h 160"/>
                <a:gd name="T66" fmla="*/ 106 w 137"/>
                <a:gd name="T67" fmla="*/ 15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0">
                  <a:moveTo>
                    <a:pt x="74" y="100"/>
                  </a:moveTo>
                  <a:cubicBezTo>
                    <a:pt x="65" y="100"/>
                    <a:pt x="65" y="100"/>
                    <a:pt x="65" y="100"/>
                  </a:cubicBezTo>
                  <a:cubicBezTo>
                    <a:pt x="61" y="100"/>
                    <a:pt x="59" y="97"/>
                    <a:pt x="59" y="94"/>
                  </a:cubicBezTo>
                  <a:cubicBezTo>
                    <a:pt x="59" y="91"/>
                    <a:pt x="61" y="88"/>
                    <a:pt x="65" y="88"/>
                  </a:cubicBezTo>
                  <a:cubicBezTo>
                    <a:pt x="81" y="88"/>
                    <a:pt x="81" y="88"/>
                    <a:pt x="81" y="88"/>
                  </a:cubicBezTo>
                  <a:cubicBezTo>
                    <a:pt x="83" y="88"/>
                    <a:pt x="85" y="86"/>
                    <a:pt x="85" y="84"/>
                  </a:cubicBezTo>
                  <a:cubicBezTo>
                    <a:pt x="85" y="82"/>
                    <a:pt x="83" y="81"/>
                    <a:pt x="81" y="81"/>
                  </a:cubicBezTo>
                  <a:cubicBezTo>
                    <a:pt x="73" y="81"/>
                    <a:pt x="73" y="81"/>
                    <a:pt x="73" y="81"/>
                  </a:cubicBezTo>
                  <a:cubicBezTo>
                    <a:pt x="73" y="75"/>
                    <a:pt x="73" y="75"/>
                    <a:pt x="73" y="75"/>
                  </a:cubicBezTo>
                  <a:cubicBezTo>
                    <a:pt x="73" y="72"/>
                    <a:pt x="71" y="71"/>
                    <a:pt x="69" y="71"/>
                  </a:cubicBezTo>
                  <a:cubicBezTo>
                    <a:pt x="67" y="71"/>
                    <a:pt x="66" y="72"/>
                    <a:pt x="66" y="75"/>
                  </a:cubicBezTo>
                  <a:cubicBezTo>
                    <a:pt x="66" y="81"/>
                    <a:pt x="66" y="81"/>
                    <a:pt x="66" y="81"/>
                  </a:cubicBezTo>
                  <a:cubicBezTo>
                    <a:pt x="65" y="81"/>
                    <a:pt x="65" y="81"/>
                    <a:pt x="65" y="81"/>
                  </a:cubicBezTo>
                  <a:cubicBezTo>
                    <a:pt x="57" y="81"/>
                    <a:pt x="51" y="86"/>
                    <a:pt x="51" y="94"/>
                  </a:cubicBezTo>
                  <a:cubicBezTo>
                    <a:pt x="51" y="101"/>
                    <a:pt x="57" y="108"/>
                    <a:pt x="65" y="108"/>
                  </a:cubicBezTo>
                  <a:cubicBezTo>
                    <a:pt x="74" y="108"/>
                    <a:pt x="74" y="108"/>
                    <a:pt x="74" y="108"/>
                  </a:cubicBezTo>
                  <a:cubicBezTo>
                    <a:pt x="77" y="108"/>
                    <a:pt x="80" y="111"/>
                    <a:pt x="80" y="114"/>
                  </a:cubicBezTo>
                  <a:cubicBezTo>
                    <a:pt x="80" y="117"/>
                    <a:pt x="77" y="120"/>
                    <a:pt x="74" y="120"/>
                  </a:cubicBezTo>
                  <a:cubicBezTo>
                    <a:pt x="57" y="120"/>
                    <a:pt x="57" y="120"/>
                    <a:pt x="57" y="120"/>
                  </a:cubicBezTo>
                  <a:cubicBezTo>
                    <a:pt x="56" y="120"/>
                    <a:pt x="54" y="121"/>
                    <a:pt x="54" y="124"/>
                  </a:cubicBezTo>
                  <a:cubicBezTo>
                    <a:pt x="54" y="127"/>
                    <a:pt x="56" y="128"/>
                    <a:pt x="57" y="128"/>
                  </a:cubicBezTo>
                  <a:cubicBezTo>
                    <a:pt x="66" y="128"/>
                    <a:pt x="66" y="128"/>
                    <a:pt x="66" y="128"/>
                  </a:cubicBezTo>
                  <a:cubicBezTo>
                    <a:pt x="66" y="134"/>
                    <a:pt x="66" y="134"/>
                    <a:pt x="66" y="134"/>
                  </a:cubicBezTo>
                  <a:cubicBezTo>
                    <a:pt x="66" y="136"/>
                    <a:pt x="67" y="137"/>
                    <a:pt x="69" y="137"/>
                  </a:cubicBezTo>
                  <a:cubicBezTo>
                    <a:pt x="71" y="137"/>
                    <a:pt x="73" y="136"/>
                    <a:pt x="73" y="134"/>
                  </a:cubicBezTo>
                  <a:cubicBezTo>
                    <a:pt x="73" y="128"/>
                    <a:pt x="73" y="128"/>
                    <a:pt x="73" y="128"/>
                  </a:cubicBezTo>
                  <a:cubicBezTo>
                    <a:pt x="74" y="128"/>
                    <a:pt x="74" y="128"/>
                    <a:pt x="74" y="128"/>
                  </a:cubicBezTo>
                  <a:cubicBezTo>
                    <a:pt x="81" y="128"/>
                    <a:pt x="87" y="121"/>
                    <a:pt x="87" y="114"/>
                  </a:cubicBezTo>
                  <a:cubicBezTo>
                    <a:pt x="87" y="106"/>
                    <a:pt x="81" y="100"/>
                    <a:pt x="74" y="100"/>
                  </a:cubicBezTo>
                  <a:close/>
                  <a:moveTo>
                    <a:pt x="129" y="92"/>
                  </a:moveTo>
                  <a:cubicBezTo>
                    <a:pt x="125" y="82"/>
                    <a:pt x="119" y="72"/>
                    <a:pt x="112" y="64"/>
                  </a:cubicBezTo>
                  <a:cubicBezTo>
                    <a:pt x="103" y="53"/>
                    <a:pt x="94" y="46"/>
                    <a:pt x="90" y="43"/>
                  </a:cubicBezTo>
                  <a:cubicBezTo>
                    <a:pt x="107" y="11"/>
                    <a:pt x="107" y="11"/>
                    <a:pt x="107" y="11"/>
                  </a:cubicBezTo>
                  <a:cubicBezTo>
                    <a:pt x="107" y="9"/>
                    <a:pt x="107" y="7"/>
                    <a:pt x="106" y="7"/>
                  </a:cubicBezTo>
                  <a:cubicBezTo>
                    <a:pt x="101" y="2"/>
                    <a:pt x="96" y="0"/>
                    <a:pt x="91" y="0"/>
                  </a:cubicBezTo>
                  <a:cubicBezTo>
                    <a:pt x="87" y="0"/>
                    <a:pt x="82" y="2"/>
                    <a:pt x="79" y="3"/>
                  </a:cubicBezTo>
                  <a:cubicBezTo>
                    <a:pt x="75" y="4"/>
                    <a:pt x="73" y="6"/>
                    <a:pt x="70" y="6"/>
                  </a:cubicBezTo>
                  <a:cubicBezTo>
                    <a:pt x="70" y="6"/>
                    <a:pt x="70" y="6"/>
                    <a:pt x="69" y="5"/>
                  </a:cubicBezTo>
                  <a:cubicBezTo>
                    <a:pt x="60" y="2"/>
                    <a:pt x="54" y="1"/>
                    <a:pt x="49" y="1"/>
                  </a:cubicBezTo>
                  <a:cubicBezTo>
                    <a:pt x="41" y="1"/>
                    <a:pt x="35" y="3"/>
                    <a:pt x="28" y="10"/>
                  </a:cubicBezTo>
                  <a:cubicBezTo>
                    <a:pt x="28" y="12"/>
                    <a:pt x="28" y="13"/>
                    <a:pt x="28" y="15"/>
                  </a:cubicBezTo>
                  <a:cubicBezTo>
                    <a:pt x="47" y="43"/>
                    <a:pt x="47" y="43"/>
                    <a:pt x="47" y="43"/>
                  </a:cubicBezTo>
                  <a:cubicBezTo>
                    <a:pt x="42" y="46"/>
                    <a:pt x="33" y="53"/>
                    <a:pt x="25" y="64"/>
                  </a:cubicBezTo>
                  <a:cubicBezTo>
                    <a:pt x="18" y="72"/>
                    <a:pt x="12" y="82"/>
                    <a:pt x="7" y="92"/>
                  </a:cubicBezTo>
                  <a:cubicBezTo>
                    <a:pt x="2" y="103"/>
                    <a:pt x="0" y="116"/>
                    <a:pt x="0" y="129"/>
                  </a:cubicBezTo>
                  <a:cubicBezTo>
                    <a:pt x="0" y="146"/>
                    <a:pt x="13" y="160"/>
                    <a:pt x="30" y="160"/>
                  </a:cubicBezTo>
                  <a:cubicBezTo>
                    <a:pt x="106" y="160"/>
                    <a:pt x="106" y="160"/>
                    <a:pt x="106" y="160"/>
                  </a:cubicBezTo>
                  <a:cubicBezTo>
                    <a:pt x="123" y="160"/>
                    <a:pt x="137" y="146"/>
                    <a:pt x="137" y="129"/>
                  </a:cubicBezTo>
                  <a:cubicBezTo>
                    <a:pt x="137" y="116"/>
                    <a:pt x="134" y="103"/>
                    <a:pt x="129" y="92"/>
                  </a:cubicBezTo>
                  <a:close/>
                  <a:moveTo>
                    <a:pt x="37" y="13"/>
                  </a:moveTo>
                  <a:cubicBezTo>
                    <a:pt x="41" y="10"/>
                    <a:pt x="44" y="8"/>
                    <a:pt x="49" y="8"/>
                  </a:cubicBezTo>
                  <a:cubicBezTo>
                    <a:pt x="54" y="8"/>
                    <a:pt x="59" y="10"/>
                    <a:pt x="66" y="12"/>
                  </a:cubicBezTo>
                  <a:cubicBezTo>
                    <a:pt x="67" y="13"/>
                    <a:pt x="69" y="13"/>
                    <a:pt x="70" y="13"/>
                  </a:cubicBezTo>
                  <a:cubicBezTo>
                    <a:pt x="75" y="13"/>
                    <a:pt x="78" y="12"/>
                    <a:pt x="81" y="11"/>
                  </a:cubicBezTo>
                  <a:cubicBezTo>
                    <a:pt x="86" y="9"/>
                    <a:pt x="88" y="7"/>
                    <a:pt x="91" y="7"/>
                  </a:cubicBezTo>
                  <a:cubicBezTo>
                    <a:pt x="93" y="7"/>
                    <a:pt x="96" y="8"/>
                    <a:pt x="98" y="10"/>
                  </a:cubicBezTo>
                  <a:cubicBezTo>
                    <a:pt x="82" y="39"/>
                    <a:pt x="82" y="39"/>
                    <a:pt x="82" y="39"/>
                  </a:cubicBezTo>
                  <a:cubicBezTo>
                    <a:pt x="54" y="39"/>
                    <a:pt x="54" y="39"/>
                    <a:pt x="54" y="39"/>
                  </a:cubicBezTo>
                  <a:lnTo>
                    <a:pt x="37" y="13"/>
                  </a:lnTo>
                  <a:close/>
                  <a:moveTo>
                    <a:pt x="106" y="152"/>
                  </a:moveTo>
                  <a:cubicBezTo>
                    <a:pt x="30" y="152"/>
                    <a:pt x="30" y="152"/>
                    <a:pt x="30" y="152"/>
                  </a:cubicBezTo>
                  <a:cubicBezTo>
                    <a:pt x="18" y="152"/>
                    <a:pt x="7" y="142"/>
                    <a:pt x="7" y="129"/>
                  </a:cubicBezTo>
                  <a:cubicBezTo>
                    <a:pt x="7" y="108"/>
                    <a:pt x="15" y="87"/>
                    <a:pt x="31" y="69"/>
                  </a:cubicBezTo>
                  <a:cubicBezTo>
                    <a:pt x="40" y="57"/>
                    <a:pt x="50" y="50"/>
                    <a:pt x="54" y="48"/>
                  </a:cubicBezTo>
                  <a:cubicBezTo>
                    <a:pt x="83" y="48"/>
                    <a:pt x="83" y="48"/>
                    <a:pt x="83" y="48"/>
                  </a:cubicBezTo>
                  <a:cubicBezTo>
                    <a:pt x="86" y="50"/>
                    <a:pt x="96" y="57"/>
                    <a:pt x="106" y="69"/>
                  </a:cubicBezTo>
                  <a:cubicBezTo>
                    <a:pt x="121" y="87"/>
                    <a:pt x="129" y="108"/>
                    <a:pt x="129" y="129"/>
                  </a:cubicBezTo>
                  <a:cubicBezTo>
                    <a:pt x="129" y="142"/>
                    <a:pt x="118" y="152"/>
                    <a:pt x="106" y="1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TextBox 54">
            <a:extLst>
              <a:ext uri="{FF2B5EF4-FFF2-40B4-BE49-F238E27FC236}">
                <a16:creationId xmlns:a16="http://schemas.microsoft.com/office/drawing/2014/main" id="{32634048-B214-2355-7C8A-D4A88E8B21C7}"/>
              </a:ext>
            </a:extLst>
          </p:cNvPr>
          <p:cNvSpPr txBox="1"/>
          <p:nvPr/>
        </p:nvSpPr>
        <p:spPr>
          <a:xfrm>
            <a:off x="661427" y="2442487"/>
            <a:ext cx="3264316" cy="3151760"/>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effectLst/>
                <a:latin typeface="DM Sans" pitchFamily="2" charset="0"/>
                <a:ea typeface="Arimo" panose="020B0604020202020204" pitchFamily="34" charset="0"/>
                <a:cs typeface="Arimo" panose="020B0604020202020204" pitchFamily="34" charset="0"/>
              </a:rPr>
              <a:t>Cost:</a:t>
            </a:r>
            <a:r>
              <a:rPr lang="en-US" sz="900" dirty="0">
                <a:effectLst/>
                <a:latin typeface="DM Sans" pitchFamily="2" charset="0"/>
                <a:ea typeface="Arimo" panose="020B0604020202020204" pitchFamily="34" charset="0"/>
                <a:cs typeface="Arimo" panose="020B0604020202020204" pitchFamily="34" charset="0"/>
              </a:rPr>
              <a:t> Tools like Docker, Flask, and PostgreSQL reduce licensing costs compared to commercial solutions like Microsoft SQL Server and Oracle.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Flexibility:</a:t>
            </a:r>
            <a:r>
              <a:rPr lang="en-US" sz="900" dirty="0">
                <a:latin typeface="DM Sans" pitchFamily="2" charset="0"/>
                <a:ea typeface="Arimo" panose="020B0604020202020204" pitchFamily="34" charset="0"/>
                <a:cs typeface="Arimo" panose="020B0604020202020204" pitchFamily="34" charset="0"/>
              </a:rPr>
              <a:t> Provides unparalleled flexibility, allowing developers to modify source code, integrate diverse technologies, and deploy applications across various platforms without vendor lock-in</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Community:</a:t>
            </a:r>
            <a:r>
              <a:rPr lang="en-US" sz="900" dirty="0">
                <a:latin typeface="DM Sans" pitchFamily="2" charset="0"/>
                <a:ea typeface="Arimo" panose="020B0604020202020204" pitchFamily="34" charset="0"/>
                <a:cs typeface="Arimo" panose="020B0604020202020204" pitchFamily="34" charset="0"/>
              </a:rPr>
              <a:t> Active and talented communities contribute to rapid development, troubleshooting, and feature enhancements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Transparency: </a:t>
            </a:r>
            <a:r>
              <a:rPr lang="en-US" sz="900" dirty="0">
                <a:latin typeface="DM Sans" pitchFamily="2" charset="0"/>
                <a:ea typeface="Arimo" panose="020B0604020202020204" pitchFamily="34" charset="0"/>
                <a:cs typeface="Arimo" panose="020B0604020202020204" pitchFamily="34" charset="0"/>
              </a:rPr>
              <a:t>Community members can review and audit the source for security vulnerabilities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Everywhere:</a:t>
            </a:r>
            <a:r>
              <a:rPr lang="en-US" sz="900" dirty="0">
                <a:latin typeface="DM Sans" pitchFamily="2" charset="0"/>
                <a:ea typeface="Arimo" panose="020B0604020202020204" pitchFamily="34" charset="0"/>
                <a:cs typeface="Arimo" panose="020B0604020202020204" pitchFamily="34" charset="0"/>
              </a:rPr>
              <a:t> Open source is everywhere, from tech giants (including Microsoft) to little startups (like Peak ETL)</a:t>
            </a:r>
          </a:p>
        </p:txBody>
      </p:sp>
      <p:sp>
        <p:nvSpPr>
          <p:cNvPr id="56" name="TextBox 55">
            <a:extLst>
              <a:ext uri="{FF2B5EF4-FFF2-40B4-BE49-F238E27FC236}">
                <a16:creationId xmlns:a16="http://schemas.microsoft.com/office/drawing/2014/main" id="{24367CB8-F812-C2AA-2D92-797EA038A16D}"/>
              </a:ext>
            </a:extLst>
          </p:cNvPr>
          <p:cNvSpPr txBox="1"/>
          <p:nvPr/>
        </p:nvSpPr>
        <p:spPr>
          <a:xfrm>
            <a:off x="661425" y="169110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Why Open Source?</a:t>
            </a:r>
          </a:p>
        </p:txBody>
      </p:sp>
      <p:pic>
        <p:nvPicPr>
          <p:cNvPr id="5" name="Picture Placeholder 4" descr="A person drinking from a cup while sitting at a desk with computer screens&#10;&#10;Description automatically generated">
            <a:extLst>
              <a:ext uri="{FF2B5EF4-FFF2-40B4-BE49-F238E27FC236}">
                <a16:creationId xmlns:a16="http://schemas.microsoft.com/office/drawing/2014/main" id="{80D3664A-661A-F9F4-D914-870A5D4B22F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77" r="20677"/>
          <a:stretch>
            <a:fillRect/>
          </a:stretch>
        </p:blipFill>
        <p:spPr/>
      </p:pic>
      <p:pic>
        <p:nvPicPr>
          <p:cNvPr id="6" name="Picture 5" descr="A logo with a mountain and lines&#10;&#10;Description automatically generated with medium confidence">
            <a:extLst>
              <a:ext uri="{FF2B5EF4-FFF2-40B4-BE49-F238E27FC236}">
                <a16:creationId xmlns:a16="http://schemas.microsoft.com/office/drawing/2014/main" id="{48FAAA5E-6662-1EE0-5399-98B719D22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grpSp>
        <p:nvGrpSpPr>
          <p:cNvPr id="14" name="Group 13">
            <a:extLst>
              <a:ext uri="{FF2B5EF4-FFF2-40B4-BE49-F238E27FC236}">
                <a16:creationId xmlns:a16="http://schemas.microsoft.com/office/drawing/2014/main" id="{A1090AFD-1AF3-86C4-CC8D-FF559E229F73}"/>
              </a:ext>
            </a:extLst>
          </p:cNvPr>
          <p:cNvGrpSpPr/>
          <p:nvPr/>
        </p:nvGrpSpPr>
        <p:grpSpPr>
          <a:xfrm>
            <a:off x="8103619" y="5344301"/>
            <a:ext cx="3673364" cy="816051"/>
            <a:chOff x="8103619" y="5344301"/>
            <a:chExt cx="3673364" cy="816051"/>
          </a:xfrm>
        </p:grpSpPr>
        <p:sp>
          <p:nvSpPr>
            <p:cNvPr id="45" name="Oval 44">
              <a:extLst>
                <a:ext uri="{FF2B5EF4-FFF2-40B4-BE49-F238E27FC236}">
                  <a16:creationId xmlns:a16="http://schemas.microsoft.com/office/drawing/2014/main" id="{AC1E075A-24DC-4987-3A6A-AE6231CA9A7F}"/>
                </a:ext>
              </a:extLst>
            </p:cNvPr>
            <p:cNvSpPr/>
            <p:nvPr/>
          </p:nvSpPr>
          <p:spPr>
            <a:xfrm>
              <a:off x="8103619" y="5344301"/>
              <a:ext cx="807971" cy="816051"/>
            </a:xfrm>
            <a:prstGeom prst="ellipse">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6E92F15F-3370-3FE4-916C-18DFA5CA96C6}"/>
                </a:ext>
              </a:extLst>
            </p:cNvPr>
            <p:cNvGrpSpPr/>
            <p:nvPr/>
          </p:nvGrpSpPr>
          <p:grpSpPr>
            <a:xfrm>
              <a:off x="9108600" y="5427919"/>
              <a:ext cx="2668383" cy="648815"/>
              <a:chOff x="9108600" y="5344301"/>
              <a:chExt cx="2668383" cy="648815"/>
            </a:xfrm>
          </p:grpSpPr>
          <p:sp>
            <p:nvSpPr>
              <p:cNvPr id="46" name="TextBox 45">
                <a:extLst>
                  <a:ext uri="{FF2B5EF4-FFF2-40B4-BE49-F238E27FC236}">
                    <a16:creationId xmlns:a16="http://schemas.microsoft.com/office/drawing/2014/main" id="{9F713183-58BA-F6CE-3817-7DD864D18FAB}"/>
                  </a:ext>
                </a:extLst>
              </p:cNvPr>
              <p:cNvSpPr txBox="1"/>
              <p:nvPr/>
            </p:nvSpPr>
            <p:spPr>
              <a:xfrm>
                <a:off x="9108600" y="5344301"/>
                <a:ext cx="1972015" cy="400110"/>
              </a:xfrm>
              <a:prstGeom prst="rect">
                <a:avLst/>
              </a:prstGeom>
              <a:noFill/>
            </p:spPr>
            <p:txBody>
              <a:bodyPr wrap="none" rtlCol="0">
                <a:spAutoFit/>
              </a:bodyPr>
              <a:lstStyle/>
              <a:p>
                <a:r>
                  <a:rPr lang="en-GB" sz="2000" dirty="0">
                    <a:solidFill>
                      <a:schemeClr val="bg1">
                        <a:lumMod val="50000"/>
                      </a:schemeClr>
                    </a:solidFill>
                    <a:latin typeface="Poppins Medium" panose="00000600000000000000" pitchFamily="2" charset="0"/>
                    <a:cs typeface="Poppins Medium" panose="00000600000000000000" pitchFamily="2" charset="0"/>
                  </a:rPr>
                  <a:t>Customizable</a:t>
                </a:r>
                <a:endParaRPr lang="en-US" sz="2000" dirty="0">
                  <a:solidFill>
                    <a:schemeClr val="bg1">
                      <a:lumMod val="50000"/>
                    </a:schemeClr>
                  </a:solidFill>
                  <a:latin typeface="Poppins Medium" panose="00000600000000000000" pitchFamily="2" charset="0"/>
                  <a:cs typeface="Poppins Medium" panose="00000600000000000000" pitchFamily="2" charset="0"/>
                </a:endParaRPr>
              </a:p>
            </p:txBody>
          </p:sp>
          <p:sp>
            <p:nvSpPr>
              <p:cNvPr id="47" name="TextBox 46">
                <a:extLst>
                  <a:ext uri="{FF2B5EF4-FFF2-40B4-BE49-F238E27FC236}">
                    <a16:creationId xmlns:a16="http://schemas.microsoft.com/office/drawing/2014/main" id="{64430E88-38A3-CCAA-CC21-CE979B2444E5}"/>
                  </a:ext>
                </a:extLst>
              </p:cNvPr>
              <p:cNvSpPr txBox="1"/>
              <p:nvPr/>
            </p:nvSpPr>
            <p:spPr>
              <a:xfrm>
                <a:off x="9108600" y="5729518"/>
                <a:ext cx="2668383" cy="263598"/>
              </a:xfrm>
              <a:prstGeom prst="rect">
                <a:avLst/>
              </a:prstGeom>
              <a:noFill/>
            </p:spPr>
            <p:txBody>
              <a:bodyPr wrap="square">
                <a:spAutoFit/>
              </a:bodyPr>
              <a:lstStyle/>
              <a:p>
                <a:pPr>
                  <a:lnSpc>
                    <a:spcPts val="1400"/>
                  </a:lnSpc>
                </a:pPr>
                <a:r>
                  <a:rPr lang="en-US" sz="1000" dirty="0">
                    <a:latin typeface="DM Sans" pitchFamily="2" charset="0"/>
                  </a:rPr>
                  <a:t>Modify for specific business needs.</a:t>
                </a:r>
              </a:p>
            </p:txBody>
          </p:sp>
        </p:grpSp>
        <p:sp>
          <p:nvSpPr>
            <p:cNvPr id="8" name="Freeform 27">
              <a:extLst>
                <a:ext uri="{FF2B5EF4-FFF2-40B4-BE49-F238E27FC236}">
                  <a16:creationId xmlns:a16="http://schemas.microsoft.com/office/drawing/2014/main" id="{2EFFB830-1210-A085-8994-C304CEE4F6DE}"/>
                </a:ext>
              </a:extLst>
            </p:cNvPr>
            <p:cNvSpPr>
              <a:spLocks noEditPoints="1"/>
            </p:cNvSpPr>
            <p:nvPr/>
          </p:nvSpPr>
          <p:spPr bwMode="auto">
            <a:xfrm>
              <a:off x="8331487" y="5577310"/>
              <a:ext cx="352234" cy="350033"/>
            </a:xfrm>
            <a:custGeom>
              <a:avLst/>
              <a:gdLst>
                <a:gd name="T0" fmla="*/ 119 w 160"/>
                <a:gd name="T1" fmla="*/ 35 h 159"/>
                <a:gd name="T2" fmla="*/ 23 w 160"/>
                <a:gd name="T3" fmla="*/ 79 h 159"/>
                <a:gd name="T4" fmla="*/ 22 w 160"/>
                <a:gd name="T5" fmla="*/ 81 h 159"/>
                <a:gd name="T6" fmla="*/ 24 w 160"/>
                <a:gd name="T7" fmla="*/ 84 h 159"/>
                <a:gd name="T8" fmla="*/ 66 w 160"/>
                <a:gd name="T9" fmla="*/ 90 h 159"/>
                <a:gd name="T10" fmla="*/ 71 w 160"/>
                <a:gd name="T11" fmla="*/ 131 h 159"/>
                <a:gd name="T12" fmla="*/ 74 w 160"/>
                <a:gd name="T13" fmla="*/ 132 h 159"/>
                <a:gd name="T14" fmla="*/ 76 w 160"/>
                <a:gd name="T15" fmla="*/ 132 h 159"/>
                <a:gd name="T16" fmla="*/ 122 w 160"/>
                <a:gd name="T17" fmla="*/ 38 h 159"/>
                <a:gd name="T18" fmla="*/ 121 w 160"/>
                <a:gd name="T19" fmla="*/ 35 h 159"/>
                <a:gd name="T20" fmla="*/ 119 w 160"/>
                <a:gd name="T21" fmla="*/ 35 h 159"/>
                <a:gd name="T22" fmla="*/ 75 w 160"/>
                <a:gd name="T23" fmla="*/ 121 h 159"/>
                <a:gd name="T24" fmla="*/ 71 w 160"/>
                <a:gd name="T25" fmla="*/ 88 h 159"/>
                <a:gd name="T26" fmla="*/ 69 w 160"/>
                <a:gd name="T27" fmla="*/ 85 h 159"/>
                <a:gd name="T28" fmla="*/ 33 w 160"/>
                <a:gd name="T29" fmla="*/ 79 h 159"/>
                <a:gd name="T30" fmla="*/ 114 w 160"/>
                <a:gd name="T31" fmla="*/ 42 h 159"/>
                <a:gd name="T32" fmla="*/ 75 w 160"/>
                <a:gd name="T33" fmla="*/ 121 h 159"/>
                <a:gd name="T34" fmla="*/ 80 w 160"/>
                <a:gd name="T35" fmla="*/ 0 h 159"/>
                <a:gd name="T36" fmla="*/ 0 w 160"/>
                <a:gd name="T37" fmla="*/ 79 h 159"/>
                <a:gd name="T38" fmla="*/ 80 w 160"/>
                <a:gd name="T39" fmla="*/ 159 h 159"/>
                <a:gd name="T40" fmla="*/ 160 w 160"/>
                <a:gd name="T41" fmla="*/ 79 h 159"/>
                <a:gd name="T42" fmla="*/ 80 w 160"/>
                <a:gd name="T43" fmla="*/ 0 h 159"/>
                <a:gd name="T44" fmla="*/ 80 w 160"/>
                <a:gd name="T45" fmla="*/ 154 h 159"/>
                <a:gd name="T46" fmla="*/ 5 w 160"/>
                <a:gd name="T47" fmla="*/ 79 h 159"/>
                <a:gd name="T48" fmla="*/ 80 w 160"/>
                <a:gd name="T49" fmla="*/ 5 h 159"/>
                <a:gd name="T50" fmla="*/ 155 w 160"/>
                <a:gd name="T51" fmla="*/ 79 h 159"/>
                <a:gd name="T52" fmla="*/ 80 w 160"/>
                <a:gd name="T53" fmla="*/ 154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159">
                  <a:moveTo>
                    <a:pt x="119" y="35"/>
                  </a:moveTo>
                  <a:cubicBezTo>
                    <a:pt x="23" y="79"/>
                    <a:pt x="23" y="79"/>
                    <a:pt x="23" y="79"/>
                  </a:cubicBezTo>
                  <a:cubicBezTo>
                    <a:pt x="22" y="79"/>
                    <a:pt x="22" y="80"/>
                    <a:pt x="22" y="81"/>
                  </a:cubicBezTo>
                  <a:cubicBezTo>
                    <a:pt x="22" y="82"/>
                    <a:pt x="23" y="84"/>
                    <a:pt x="24" y="84"/>
                  </a:cubicBezTo>
                  <a:cubicBezTo>
                    <a:pt x="66" y="90"/>
                    <a:pt x="66" y="90"/>
                    <a:pt x="66" y="90"/>
                  </a:cubicBezTo>
                  <a:cubicBezTo>
                    <a:pt x="71" y="131"/>
                    <a:pt x="71" y="131"/>
                    <a:pt x="71" y="131"/>
                  </a:cubicBezTo>
                  <a:cubicBezTo>
                    <a:pt x="71" y="132"/>
                    <a:pt x="72" y="132"/>
                    <a:pt x="74" y="132"/>
                  </a:cubicBezTo>
                  <a:cubicBezTo>
                    <a:pt x="75" y="132"/>
                    <a:pt x="76" y="132"/>
                    <a:pt x="76" y="132"/>
                  </a:cubicBezTo>
                  <a:cubicBezTo>
                    <a:pt x="122" y="38"/>
                    <a:pt x="122" y="38"/>
                    <a:pt x="122" y="38"/>
                  </a:cubicBezTo>
                  <a:cubicBezTo>
                    <a:pt x="123" y="37"/>
                    <a:pt x="122" y="36"/>
                    <a:pt x="121" y="35"/>
                  </a:cubicBezTo>
                  <a:cubicBezTo>
                    <a:pt x="121" y="34"/>
                    <a:pt x="120" y="34"/>
                    <a:pt x="119" y="35"/>
                  </a:cubicBezTo>
                  <a:close/>
                  <a:moveTo>
                    <a:pt x="75" y="121"/>
                  </a:moveTo>
                  <a:cubicBezTo>
                    <a:pt x="71" y="88"/>
                    <a:pt x="71" y="88"/>
                    <a:pt x="71" y="88"/>
                  </a:cubicBezTo>
                  <a:cubicBezTo>
                    <a:pt x="71" y="87"/>
                    <a:pt x="70" y="86"/>
                    <a:pt x="69" y="85"/>
                  </a:cubicBezTo>
                  <a:cubicBezTo>
                    <a:pt x="33" y="79"/>
                    <a:pt x="33" y="79"/>
                    <a:pt x="33" y="79"/>
                  </a:cubicBezTo>
                  <a:cubicBezTo>
                    <a:pt x="114" y="42"/>
                    <a:pt x="114" y="42"/>
                    <a:pt x="114" y="42"/>
                  </a:cubicBezTo>
                  <a:lnTo>
                    <a:pt x="75" y="121"/>
                  </a:lnTo>
                  <a:close/>
                  <a:moveTo>
                    <a:pt x="80" y="0"/>
                  </a:moveTo>
                  <a:cubicBezTo>
                    <a:pt x="37" y="0"/>
                    <a:pt x="0" y="36"/>
                    <a:pt x="0" y="79"/>
                  </a:cubicBezTo>
                  <a:cubicBezTo>
                    <a:pt x="0" y="124"/>
                    <a:pt x="37" y="159"/>
                    <a:pt x="80" y="159"/>
                  </a:cubicBezTo>
                  <a:cubicBezTo>
                    <a:pt x="125" y="159"/>
                    <a:pt x="160" y="124"/>
                    <a:pt x="160" y="79"/>
                  </a:cubicBezTo>
                  <a:cubicBezTo>
                    <a:pt x="160" y="36"/>
                    <a:pt x="125" y="0"/>
                    <a:pt x="80" y="0"/>
                  </a:cubicBezTo>
                  <a:close/>
                  <a:moveTo>
                    <a:pt x="80" y="154"/>
                  </a:moveTo>
                  <a:cubicBezTo>
                    <a:pt x="39" y="154"/>
                    <a:pt x="5" y="120"/>
                    <a:pt x="5" y="79"/>
                  </a:cubicBezTo>
                  <a:cubicBezTo>
                    <a:pt x="5" y="38"/>
                    <a:pt x="39" y="5"/>
                    <a:pt x="80" y="5"/>
                  </a:cubicBezTo>
                  <a:cubicBezTo>
                    <a:pt x="122" y="5"/>
                    <a:pt x="155" y="38"/>
                    <a:pt x="155" y="79"/>
                  </a:cubicBezTo>
                  <a:cubicBezTo>
                    <a:pt x="155" y="120"/>
                    <a:pt x="122" y="154"/>
                    <a:pt x="80" y="1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403194"/>
      </p:ext>
    </p:extLst>
  </p:cSld>
  <p:clrMapOvr>
    <a:masterClrMapping/>
  </p:clrMapOvr>
  <mc:AlternateContent xmlns:mc="http://schemas.openxmlformats.org/markup-compatibility/2006" xmlns:p14="http://schemas.microsoft.com/office/powerpoint/2010/main">
    <mc:Choice Requires="p14">
      <p:transition spd="slow" p14:dur="2000" advTm="54681"/>
    </mc:Choice>
    <mc:Fallback xmlns="">
      <p:transition spd="slow" advTm="54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1223A4-23EA-51CA-3F11-BE47C0B58659}"/>
              </a:ext>
            </a:extLst>
          </p:cNvPr>
          <p:cNvSpPr txBox="1"/>
          <p:nvPr/>
        </p:nvSpPr>
        <p:spPr>
          <a:xfrm>
            <a:off x="644525" y="669925"/>
            <a:ext cx="57262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Open Source vs. Commercial</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Comparison.</a:t>
            </a:r>
            <a:endParaRPr lang="en-US" sz="3200" dirty="0">
              <a:solidFill>
                <a:schemeClr val="accent2"/>
              </a:solidFill>
              <a:latin typeface="Poppins Bold" panose="00000800000000000000" pitchFamily="2" charset="0"/>
              <a:cs typeface="Poppins Bold" panose="00000800000000000000" pitchFamily="2" charset="0"/>
            </a:endParaRPr>
          </a:p>
        </p:txBody>
      </p:sp>
      <p:graphicFrame>
        <p:nvGraphicFramePr>
          <p:cNvPr id="18" name="Chart 17">
            <a:extLst>
              <a:ext uri="{FF2B5EF4-FFF2-40B4-BE49-F238E27FC236}">
                <a16:creationId xmlns:a16="http://schemas.microsoft.com/office/drawing/2014/main" id="{5D5DF789-FD71-5CAF-B8AB-BA735BEEB6DB}"/>
              </a:ext>
            </a:extLst>
          </p:cNvPr>
          <p:cNvGraphicFramePr/>
          <p:nvPr>
            <p:extLst>
              <p:ext uri="{D42A27DB-BD31-4B8C-83A1-F6EECF244321}">
                <p14:modId xmlns:p14="http://schemas.microsoft.com/office/powerpoint/2010/main" val="1942500575"/>
              </p:ext>
            </p:extLst>
          </p:nvPr>
        </p:nvGraphicFramePr>
        <p:xfrm>
          <a:off x="644523" y="1946623"/>
          <a:ext cx="5201877" cy="4070456"/>
        </p:xfrm>
        <a:graphic>
          <a:graphicData uri="http://schemas.openxmlformats.org/drawingml/2006/chart">
            <c:chart xmlns:c="http://schemas.openxmlformats.org/drawingml/2006/chart" xmlns:r="http://schemas.openxmlformats.org/officeDocument/2006/relationships" r:id="rId3"/>
          </a:graphicData>
        </a:graphic>
      </p:graphicFrame>
      <p:grpSp>
        <p:nvGrpSpPr>
          <p:cNvPr id="8" name="Group 7">
            <a:extLst>
              <a:ext uri="{FF2B5EF4-FFF2-40B4-BE49-F238E27FC236}">
                <a16:creationId xmlns:a16="http://schemas.microsoft.com/office/drawing/2014/main" id="{335BE32C-F284-6483-3689-9C2B01DFCE65}"/>
              </a:ext>
            </a:extLst>
          </p:cNvPr>
          <p:cNvGrpSpPr/>
          <p:nvPr/>
        </p:nvGrpSpPr>
        <p:grpSpPr>
          <a:xfrm>
            <a:off x="7119250" y="2425594"/>
            <a:ext cx="3308771" cy="3011361"/>
            <a:chOff x="7119250" y="2425594"/>
            <a:chExt cx="3308771" cy="3011361"/>
          </a:xfrm>
        </p:grpSpPr>
        <p:grpSp>
          <p:nvGrpSpPr>
            <p:cNvPr id="6" name="Group 5">
              <a:extLst>
                <a:ext uri="{FF2B5EF4-FFF2-40B4-BE49-F238E27FC236}">
                  <a16:creationId xmlns:a16="http://schemas.microsoft.com/office/drawing/2014/main" id="{4C8300C0-70A3-E18F-DD6E-DB9DBC0BA92C}"/>
                </a:ext>
              </a:extLst>
            </p:cNvPr>
            <p:cNvGrpSpPr/>
            <p:nvPr/>
          </p:nvGrpSpPr>
          <p:grpSpPr>
            <a:xfrm>
              <a:off x="7119250" y="2425594"/>
              <a:ext cx="3308768" cy="1489351"/>
              <a:chOff x="7119250" y="2425594"/>
              <a:chExt cx="3308768" cy="1489351"/>
            </a:xfrm>
          </p:grpSpPr>
          <p:sp>
            <p:nvSpPr>
              <p:cNvPr id="13" name="TextBox 12">
                <a:extLst>
                  <a:ext uri="{FF2B5EF4-FFF2-40B4-BE49-F238E27FC236}">
                    <a16:creationId xmlns:a16="http://schemas.microsoft.com/office/drawing/2014/main" id="{855C860D-C143-1401-9E5F-69FF72958430}"/>
                  </a:ext>
                </a:extLst>
              </p:cNvPr>
              <p:cNvSpPr txBox="1"/>
              <p:nvPr/>
            </p:nvSpPr>
            <p:spPr>
              <a:xfrm>
                <a:off x="7119251" y="2815029"/>
                <a:ext cx="3308767"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Lower licensing cost (usually no licensing costs)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Highly customizable</a:t>
                </a:r>
              </a:p>
              <a:p>
                <a:pPr marL="171450" indent="-171450">
                  <a:lnSpc>
                    <a:spcPts val="1600"/>
                  </a:lnSpc>
                  <a:buFont typeface="Arial" panose="020B0604020202020204" pitchFamily="34" charset="0"/>
                  <a:buChar char="•"/>
                </a:pPr>
                <a:r>
                  <a:rPr lang="en-GB" sz="900" dirty="0">
                    <a:latin typeface="DM Sans" pitchFamily="2" charset="0"/>
                    <a:ea typeface="Arimo" panose="020B0604020202020204" pitchFamily="34" charset="0"/>
                    <a:cs typeface="Arimo" panose="020B0604020202020204" pitchFamily="34" charset="0"/>
                  </a:rPr>
                  <a:t>C</a:t>
                </a:r>
                <a:r>
                  <a:rPr lang="en-GB" sz="900" b="0" dirty="0">
                    <a:effectLst/>
                    <a:latin typeface="DM Sans" pitchFamily="2" charset="0"/>
                    <a:ea typeface="Arimo" panose="020B0604020202020204" pitchFamily="34" charset="0"/>
                    <a:cs typeface="Arimo" panose="020B0604020202020204" pitchFamily="34" charset="0"/>
                  </a:rPr>
                  <a:t>ommunity-driven for fast-paced advancement</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Open access to source code for auditing</a:t>
                </a:r>
                <a:endParaRPr lang="en-GB" sz="900" dirty="0">
                  <a:latin typeface="DM Sans" pitchFamily="2" charset="0"/>
                  <a:ea typeface="Arimo" panose="020B0604020202020204" pitchFamily="34" charset="0"/>
                  <a:cs typeface="Arimo" panose="020B0604020202020204" pitchFamily="34" charset="0"/>
                </a:endParaRP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Easily scalable and modular components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14" name="TextBox 13">
                <a:extLst>
                  <a:ext uri="{FF2B5EF4-FFF2-40B4-BE49-F238E27FC236}">
                    <a16:creationId xmlns:a16="http://schemas.microsoft.com/office/drawing/2014/main" id="{FABACAAA-89EA-6D4B-09F6-1D17D1AF5916}"/>
                  </a:ext>
                </a:extLst>
              </p:cNvPr>
              <p:cNvSpPr txBox="1"/>
              <p:nvPr/>
            </p:nvSpPr>
            <p:spPr>
              <a:xfrm>
                <a:off x="7119250" y="2425594"/>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Pros</a:t>
                </a:r>
              </a:p>
            </p:txBody>
          </p:sp>
        </p:grpSp>
        <p:grpSp>
          <p:nvGrpSpPr>
            <p:cNvPr id="7" name="Group 6">
              <a:extLst>
                <a:ext uri="{FF2B5EF4-FFF2-40B4-BE49-F238E27FC236}">
                  <a16:creationId xmlns:a16="http://schemas.microsoft.com/office/drawing/2014/main" id="{90AB3787-20C0-88E5-A836-48AD24A58731}"/>
                </a:ext>
              </a:extLst>
            </p:cNvPr>
            <p:cNvGrpSpPr/>
            <p:nvPr/>
          </p:nvGrpSpPr>
          <p:grpSpPr>
            <a:xfrm>
              <a:off x="7119253" y="4152788"/>
              <a:ext cx="3308768" cy="1284167"/>
              <a:chOff x="7119253" y="4152788"/>
              <a:chExt cx="3308768" cy="1284167"/>
            </a:xfrm>
          </p:grpSpPr>
          <p:sp>
            <p:nvSpPr>
              <p:cNvPr id="3" name="TextBox 2">
                <a:extLst>
                  <a:ext uri="{FF2B5EF4-FFF2-40B4-BE49-F238E27FC236}">
                    <a16:creationId xmlns:a16="http://schemas.microsoft.com/office/drawing/2014/main" id="{B38A5F8C-508B-50D7-0A39-9E98E2DDA958}"/>
                  </a:ext>
                </a:extLst>
              </p:cNvPr>
              <p:cNvSpPr txBox="1"/>
              <p:nvPr/>
            </p:nvSpPr>
            <p:spPr>
              <a:xfrm>
                <a:off x="7119254" y="4542223"/>
                <a:ext cx="3308767"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Higher cost for talent driven by a smaller pool</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Lack of formal support channels</a:t>
                </a:r>
              </a:p>
              <a:p>
                <a:pPr marL="171450" indent="-171450">
                  <a:lnSpc>
                    <a:spcPts val="1600"/>
                  </a:lnSpc>
                  <a:buFont typeface="Arial" panose="020B0604020202020204" pitchFamily="34" charset="0"/>
                  <a:buChar char="•"/>
                </a:pPr>
                <a:r>
                  <a:rPr lang="en-GB" sz="900" b="0" dirty="0">
                    <a:effectLst/>
                    <a:latin typeface="DM Sans" pitchFamily="2" charset="0"/>
                    <a:ea typeface="Arimo" panose="020B0604020202020204" pitchFamily="34" charset="0"/>
                    <a:cs typeface="Arimo" panose="020B0604020202020204" pitchFamily="34" charset="0"/>
                  </a:rPr>
                  <a:t>Multiple vendors can add complexity and challenge integration efforts</a:t>
                </a:r>
                <a:endParaRPr lang="en-GB" sz="900" dirty="0">
                  <a:effectLst/>
                  <a:latin typeface="DM Sans" pitchFamily="2" charset="0"/>
                  <a:ea typeface="Arimo" panose="020B0604020202020204" pitchFamily="34" charset="0"/>
                  <a:cs typeface="Arimo" panose="020B0604020202020204" pitchFamily="34" charset="0"/>
                </a:endParaRPr>
              </a:p>
            </p:txBody>
          </p:sp>
          <p:sp>
            <p:nvSpPr>
              <p:cNvPr id="5" name="TextBox 4">
                <a:extLst>
                  <a:ext uri="{FF2B5EF4-FFF2-40B4-BE49-F238E27FC236}">
                    <a16:creationId xmlns:a16="http://schemas.microsoft.com/office/drawing/2014/main" id="{EA63B32B-0ABF-49E9-2CE3-80F9AB439D98}"/>
                  </a:ext>
                </a:extLst>
              </p:cNvPr>
              <p:cNvSpPr txBox="1"/>
              <p:nvPr/>
            </p:nvSpPr>
            <p:spPr>
              <a:xfrm>
                <a:off x="7119253" y="4152788"/>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Cons</a:t>
                </a:r>
              </a:p>
            </p:txBody>
          </p:sp>
        </p:grpSp>
      </p:grpSp>
      <p:sp>
        <p:nvSpPr>
          <p:cNvPr id="4" name="TextBox 3">
            <a:extLst>
              <a:ext uri="{FF2B5EF4-FFF2-40B4-BE49-F238E27FC236}">
                <a16:creationId xmlns:a16="http://schemas.microsoft.com/office/drawing/2014/main" id="{B719C47B-13A1-B6BE-8FD0-51F3443DA48B}"/>
              </a:ext>
            </a:extLst>
          </p:cNvPr>
          <p:cNvSpPr txBox="1"/>
          <p:nvPr/>
        </p:nvSpPr>
        <p:spPr>
          <a:xfrm>
            <a:off x="644523" y="6265152"/>
            <a:ext cx="5201877" cy="275525"/>
          </a:xfrm>
          <a:prstGeom prst="rect">
            <a:avLst/>
          </a:prstGeom>
          <a:noFill/>
        </p:spPr>
        <p:txBody>
          <a:bodyPr wrap="square" rtlCol="0">
            <a:spAutoFit/>
          </a:bodyPr>
          <a:lstStyle/>
          <a:p>
            <a:pPr algn="ctr">
              <a:lnSpc>
                <a:spcPts val="1600"/>
              </a:lnSpc>
            </a:pPr>
            <a:r>
              <a:rPr lang="en-GB" sz="800" b="1" dirty="0">
                <a:effectLst/>
                <a:latin typeface="DM Sans" pitchFamily="2" charset="0"/>
                <a:ea typeface="Arimo" panose="020B0604020202020204" pitchFamily="34" charset="0"/>
                <a:cs typeface="Arimo" panose="020B0604020202020204" pitchFamily="34" charset="0"/>
              </a:rPr>
              <a:t>Small:</a:t>
            </a:r>
            <a:r>
              <a:rPr lang="en-GB" sz="800" dirty="0">
                <a:effectLst/>
                <a:latin typeface="DM Sans" pitchFamily="2" charset="0"/>
                <a:ea typeface="Arimo" panose="020B0604020202020204" pitchFamily="34" charset="0"/>
                <a:cs typeface="Arimo" panose="020B0604020202020204" pitchFamily="34" charset="0"/>
              </a:rPr>
              <a:t> &lt; 100 Users / 1 – 2 TB | </a:t>
            </a:r>
            <a:r>
              <a:rPr lang="en-GB" sz="800" b="1" dirty="0">
                <a:effectLst/>
                <a:latin typeface="DM Sans" pitchFamily="2" charset="0"/>
                <a:ea typeface="Arimo" panose="020B0604020202020204" pitchFamily="34" charset="0"/>
                <a:cs typeface="Arimo" panose="020B0604020202020204" pitchFamily="34" charset="0"/>
              </a:rPr>
              <a:t>Medium:</a:t>
            </a:r>
            <a:r>
              <a:rPr lang="en-GB" sz="800" dirty="0">
                <a:effectLst/>
                <a:latin typeface="DM Sans" pitchFamily="2" charset="0"/>
                <a:ea typeface="Arimo" panose="020B0604020202020204" pitchFamily="34" charset="0"/>
                <a:cs typeface="Arimo" panose="020B0604020202020204" pitchFamily="34" charset="0"/>
              </a:rPr>
              <a:t> 100 – 1000 Users / 5 – 10 TB | </a:t>
            </a:r>
            <a:r>
              <a:rPr lang="en-GB" sz="800" b="1" dirty="0">
                <a:effectLst/>
                <a:latin typeface="DM Sans" pitchFamily="2" charset="0"/>
                <a:ea typeface="Arimo" panose="020B0604020202020204" pitchFamily="34" charset="0"/>
                <a:cs typeface="Arimo" panose="020B0604020202020204" pitchFamily="34" charset="0"/>
              </a:rPr>
              <a:t>Large:</a:t>
            </a:r>
            <a:r>
              <a:rPr lang="en-GB" sz="800" dirty="0">
                <a:effectLst/>
                <a:latin typeface="DM Sans" pitchFamily="2" charset="0"/>
                <a:ea typeface="Arimo" panose="020B0604020202020204" pitchFamily="34" charset="0"/>
                <a:cs typeface="Arimo" panose="020B0604020202020204" pitchFamily="34" charset="0"/>
              </a:rPr>
              <a:t> 1000+ Users / 10+ TB</a:t>
            </a:r>
          </a:p>
        </p:txBody>
      </p:sp>
      <p:sp>
        <p:nvSpPr>
          <p:cNvPr id="10" name="TextBox 9">
            <a:extLst>
              <a:ext uri="{FF2B5EF4-FFF2-40B4-BE49-F238E27FC236}">
                <a16:creationId xmlns:a16="http://schemas.microsoft.com/office/drawing/2014/main" id="{E48CFE21-4444-EA1B-D328-90EE5272939E}"/>
              </a:ext>
            </a:extLst>
          </p:cNvPr>
          <p:cNvSpPr txBox="1"/>
          <p:nvPr/>
        </p:nvSpPr>
        <p:spPr>
          <a:xfrm>
            <a:off x="695323" y="5989627"/>
            <a:ext cx="5201877" cy="275525"/>
          </a:xfrm>
          <a:prstGeom prst="rect">
            <a:avLst/>
          </a:prstGeom>
          <a:noFill/>
        </p:spPr>
        <p:txBody>
          <a:bodyPr wrap="square" rtlCol="0">
            <a:spAutoFit/>
          </a:bodyPr>
          <a:lstStyle/>
          <a:p>
            <a:pPr algn="ctr">
              <a:lnSpc>
                <a:spcPts val="1600"/>
              </a:lnSpc>
            </a:pPr>
            <a:r>
              <a:rPr lang="en-GB" sz="600" b="1" dirty="0">
                <a:effectLst/>
                <a:latin typeface="DM Sans" pitchFamily="2" charset="0"/>
                <a:ea typeface="Arimo" panose="020B0604020202020204" pitchFamily="34" charset="0"/>
                <a:cs typeface="Arimo" panose="020B0604020202020204" pitchFamily="34" charset="0"/>
              </a:rPr>
              <a:t>Sources: </a:t>
            </a:r>
            <a:r>
              <a:rPr lang="en-GB" sz="600" dirty="0">
                <a:effectLst/>
                <a:latin typeface="DM Sans" pitchFamily="2" charset="0"/>
                <a:ea typeface="Arimo" panose="020B0604020202020204" pitchFamily="34" charset="0"/>
                <a:cs typeface="Arimo" panose="020B0604020202020204" pitchFamily="34" charset="0"/>
              </a:rPr>
              <a:t>servermania.com and redresscompliance.com</a:t>
            </a:r>
          </a:p>
        </p:txBody>
      </p:sp>
    </p:spTree>
    <p:extLst>
      <p:ext uri="{BB962C8B-B14F-4D97-AF65-F5344CB8AC3E}">
        <p14:creationId xmlns:p14="http://schemas.microsoft.com/office/powerpoint/2010/main" val="3082606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139814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Our</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Stack.</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3" name="TextBox 2">
            <a:extLst>
              <a:ext uri="{FF2B5EF4-FFF2-40B4-BE49-F238E27FC236}">
                <a16:creationId xmlns:a16="http://schemas.microsoft.com/office/drawing/2014/main" id="{9DF5F4C5-CFB6-012D-6E85-096FE2D0A6C7}"/>
              </a:ext>
            </a:extLst>
          </p:cNvPr>
          <p:cNvSpPr txBox="1"/>
          <p:nvPr/>
        </p:nvSpPr>
        <p:spPr>
          <a:xfrm>
            <a:off x="661424" y="1691104"/>
            <a:ext cx="5434573"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The Best of All Worlds</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9" name="TextBox 8">
            <a:extLst>
              <a:ext uri="{FF2B5EF4-FFF2-40B4-BE49-F238E27FC236}">
                <a16:creationId xmlns:a16="http://schemas.microsoft.com/office/drawing/2014/main" id="{27720C94-0D40-80FE-1C3A-EC00DD54EEA1}"/>
              </a:ext>
            </a:extLst>
          </p:cNvPr>
          <p:cNvSpPr txBox="1"/>
          <p:nvPr/>
        </p:nvSpPr>
        <p:spPr>
          <a:xfrm>
            <a:off x="661427" y="2442487"/>
            <a:ext cx="4055716" cy="1099916"/>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a:t>
            </a:r>
            <a:r>
              <a:rPr lang="en-US" sz="900" dirty="0">
                <a:latin typeface="DM Sans" pitchFamily="2" charset="0"/>
                <a:ea typeface="Arimo" panose="020B0604020202020204" pitchFamily="34" charset="0"/>
                <a:cs typeface="Arimo" panose="020B0604020202020204" pitchFamily="34" charset="0"/>
              </a:rPr>
              <a:t> C#, Java, Python, and JavaScript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Database:</a:t>
            </a:r>
            <a:r>
              <a:rPr lang="en-US" sz="900" dirty="0">
                <a:latin typeface="DM Sans" pitchFamily="2" charset="0"/>
                <a:ea typeface="Arimo" panose="020B0604020202020204" pitchFamily="34" charset="0"/>
                <a:cs typeface="Arimo" panose="020B0604020202020204" pitchFamily="34" charset="0"/>
              </a:rPr>
              <a:t> Postgres, Microsoft SQL, and MongoDB</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Source control:</a:t>
            </a:r>
            <a:r>
              <a:rPr lang="en-US" sz="900" dirty="0">
                <a:latin typeface="DM Sans" pitchFamily="2" charset="0"/>
                <a:ea typeface="Arimo" panose="020B0604020202020204" pitchFamily="34" charset="0"/>
                <a:cs typeface="Arimo" panose="020B0604020202020204" pitchFamily="34" charset="0"/>
              </a:rPr>
              <a:t> Github.com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OS:</a:t>
            </a:r>
            <a:r>
              <a:rPr lang="en-US" sz="900" dirty="0">
                <a:latin typeface="DM Sans" pitchFamily="2" charset="0"/>
                <a:ea typeface="Arimo" panose="020B0604020202020204" pitchFamily="34" charset="0"/>
                <a:cs typeface="Arimo" panose="020B0604020202020204" pitchFamily="34" charset="0"/>
              </a:rPr>
              <a:t> Linux and Windows</a:t>
            </a:r>
          </a:p>
          <a:p>
            <a:pPr marL="171450" indent="-171450">
              <a:lnSpc>
                <a:spcPts val="1600"/>
              </a:lnSpc>
              <a:buFont typeface="Arial" panose="020B0604020202020204" pitchFamily="34" charset="0"/>
              <a:buChar char="•"/>
            </a:pPr>
            <a:endParaRPr lang="en-US" sz="900" dirty="0">
              <a:latin typeface="DM Sans" pitchFamily="2" charset="0"/>
              <a:ea typeface="Arimo" panose="020B0604020202020204" pitchFamily="34" charset="0"/>
              <a:cs typeface="Arimo" panose="020B0604020202020204" pitchFamily="34" charset="0"/>
            </a:endParaRPr>
          </a:p>
        </p:txBody>
      </p:sp>
      <p:pic>
        <p:nvPicPr>
          <p:cNvPr id="12" name="Picture 11" descr="A logo with a mountain and lines&#10;&#10;Description automatically generated with medium confidence">
            <a:extLst>
              <a:ext uri="{FF2B5EF4-FFF2-40B4-BE49-F238E27FC236}">
                <a16:creationId xmlns:a16="http://schemas.microsoft.com/office/drawing/2014/main" id="{14B811E1-E492-3917-56C6-03551ACF8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5" name="Graphic 4">
            <a:extLst>
              <a:ext uri="{FF2B5EF4-FFF2-40B4-BE49-F238E27FC236}">
                <a16:creationId xmlns:a16="http://schemas.microsoft.com/office/drawing/2014/main" id="{471C701C-CC2B-2C43-6407-94F8B526F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729" y="2273211"/>
            <a:ext cx="892306" cy="892306"/>
          </a:xfrm>
          <a:prstGeom prst="rect">
            <a:avLst/>
          </a:prstGeom>
        </p:spPr>
      </p:pic>
      <p:pic>
        <p:nvPicPr>
          <p:cNvPr id="7" name="Graphic 6">
            <a:extLst>
              <a:ext uri="{FF2B5EF4-FFF2-40B4-BE49-F238E27FC236}">
                <a16:creationId xmlns:a16="http://schemas.microsoft.com/office/drawing/2014/main" id="{E20F33D9-C1DC-4AAF-E8EC-335B3D4E77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9440" y="1229077"/>
            <a:ext cx="1219200" cy="1219200"/>
          </a:xfrm>
          <a:prstGeom prst="rect">
            <a:avLst/>
          </a:prstGeom>
        </p:spPr>
      </p:pic>
      <p:pic>
        <p:nvPicPr>
          <p:cNvPr id="10" name="Graphic 9">
            <a:extLst>
              <a:ext uri="{FF2B5EF4-FFF2-40B4-BE49-F238E27FC236}">
                <a16:creationId xmlns:a16="http://schemas.microsoft.com/office/drawing/2014/main" id="{5A4954A9-0144-6DB1-79B8-9A256D5610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61436" y="1937299"/>
            <a:ext cx="1219200" cy="1219200"/>
          </a:xfrm>
          <a:prstGeom prst="rect">
            <a:avLst/>
          </a:prstGeom>
        </p:spPr>
      </p:pic>
      <p:pic>
        <p:nvPicPr>
          <p:cNvPr id="13" name="Graphic 12">
            <a:extLst>
              <a:ext uri="{FF2B5EF4-FFF2-40B4-BE49-F238E27FC236}">
                <a16:creationId xmlns:a16="http://schemas.microsoft.com/office/drawing/2014/main" id="{98B57E39-F45E-D909-F72E-6FA4089BB0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98621" y="3093234"/>
            <a:ext cx="591565" cy="831186"/>
          </a:xfrm>
          <a:prstGeom prst="rect">
            <a:avLst/>
          </a:prstGeom>
        </p:spPr>
      </p:pic>
      <p:pic>
        <p:nvPicPr>
          <p:cNvPr id="15" name="Graphic 14">
            <a:extLst>
              <a:ext uri="{FF2B5EF4-FFF2-40B4-BE49-F238E27FC236}">
                <a16:creationId xmlns:a16="http://schemas.microsoft.com/office/drawing/2014/main" id="{3D344FCE-F2E1-FB78-449D-3B27E6B9CD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2354" y="4548400"/>
            <a:ext cx="892306" cy="892306"/>
          </a:xfrm>
          <a:prstGeom prst="rect">
            <a:avLst/>
          </a:prstGeom>
        </p:spPr>
      </p:pic>
      <p:pic>
        <p:nvPicPr>
          <p:cNvPr id="18" name="Graphic 17">
            <a:extLst>
              <a:ext uri="{FF2B5EF4-FFF2-40B4-BE49-F238E27FC236}">
                <a16:creationId xmlns:a16="http://schemas.microsoft.com/office/drawing/2014/main" id="{C9839D34-B295-C59B-39EC-4E2C1878A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00472" y="4461924"/>
            <a:ext cx="1028187" cy="831186"/>
          </a:xfrm>
          <a:prstGeom prst="rect">
            <a:avLst/>
          </a:prstGeom>
        </p:spPr>
      </p:pic>
      <p:pic>
        <p:nvPicPr>
          <p:cNvPr id="20" name="Graphic 19">
            <a:extLst>
              <a:ext uri="{FF2B5EF4-FFF2-40B4-BE49-F238E27FC236}">
                <a16:creationId xmlns:a16="http://schemas.microsoft.com/office/drawing/2014/main" id="{D5F6E163-5C74-915A-AB8B-7D35B40984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9440" y="4726694"/>
            <a:ext cx="1219200" cy="1219200"/>
          </a:xfrm>
          <a:prstGeom prst="rect">
            <a:avLst/>
          </a:prstGeom>
        </p:spPr>
      </p:pic>
      <p:pic>
        <p:nvPicPr>
          <p:cNvPr id="23" name="Graphic 22">
            <a:extLst>
              <a:ext uri="{FF2B5EF4-FFF2-40B4-BE49-F238E27FC236}">
                <a16:creationId xmlns:a16="http://schemas.microsoft.com/office/drawing/2014/main" id="{031345B6-C7DC-DF77-C5FD-9966B617E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2567" y="3165517"/>
            <a:ext cx="816501" cy="816501"/>
          </a:xfrm>
          <a:prstGeom prst="rect">
            <a:avLst/>
          </a:prstGeom>
        </p:spPr>
      </p:pic>
      <p:pic>
        <p:nvPicPr>
          <p:cNvPr id="27" name="Graphic 26">
            <a:extLst>
              <a:ext uri="{FF2B5EF4-FFF2-40B4-BE49-F238E27FC236}">
                <a16:creationId xmlns:a16="http://schemas.microsoft.com/office/drawing/2014/main" id="{64C2040F-99EA-8A03-385B-0B5AA841246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91294" y="3369412"/>
            <a:ext cx="892306" cy="892306"/>
          </a:xfrm>
          <a:prstGeom prst="rect">
            <a:avLst/>
          </a:prstGeom>
        </p:spPr>
      </p:pic>
      <p:pic>
        <p:nvPicPr>
          <p:cNvPr id="29" name="Graphic 28">
            <a:extLst>
              <a:ext uri="{FF2B5EF4-FFF2-40B4-BE49-F238E27FC236}">
                <a16:creationId xmlns:a16="http://schemas.microsoft.com/office/drawing/2014/main" id="{F9900F56-44F4-B5A7-75E0-759181DA8D3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70431" y="3369412"/>
            <a:ext cx="888737" cy="892306"/>
          </a:xfrm>
          <a:prstGeom prst="rect">
            <a:avLst/>
          </a:prstGeom>
        </p:spPr>
      </p:pic>
    </p:spTree>
    <p:extLst>
      <p:ext uri="{BB962C8B-B14F-4D97-AF65-F5344CB8AC3E}">
        <p14:creationId xmlns:p14="http://schemas.microsoft.com/office/powerpoint/2010/main" val="2997403749"/>
      </p:ext>
    </p:extLst>
  </p:cSld>
  <p:clrMapOvr>
    <a:masterClrMapping/>
  </p:clrMapOvr>
  <mc:AlternateContent xmlns:mc="http://schemas.openxmlformats.org/markup-compatibility/2006" xmlns:p14="http://schemas.microsoft.com/office/powerpoint/2010/main">
    <mc:Choice Requires="p14">
      <p:transition spd="slow" p14:dur="2000" advTm="29352"/>
    </mc:Choice>
    <mc:Fallback xmlns="">
      <p:transition spd="slow" advTm="2935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A9B096-8325-9FAC-4F0E-735837932950}"/>
              </a:ext>
            </a:extLst>
          </p:cNvPr>
          <p:cNvSpPr txBox="1"/>
          <p:nvPr/>
        </p:nvSpPr>
        <p:spPr>
          <a:xfrm>
            <a:off x="644525" y="669925"/>
            <a:ext cx="1334020"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US" sz="3200" dirty="0">
                <a:solidFill>
                  <a:schemeClr val="accent4"/>
                </a:solidFill>
                <a:latin typeface="Poppins Bold" panose="00000800000000000000" pitchFamily="2" charset="0"/>
                <a:cs typeface="Poppins Bold" panose="00000800000000000000" pitchFamily="2" charset="0"/>
              </a:rPr>
              <a:t>PING</a:t>
            </a:r>
          </a:p>
        </p:txBody>
      </p:sp>
      <p:pic>
        <p:nvPicPr>
          <p:cNvPr id="25" name="Picture 24" descr="A logo with a mountain and lines&#10;&#10;Description automatically generated with medium confidence">
            <a:extLst>
              <a:ext uri="{FF2B5EF4-FFF2-40B4-BE49-F238E27FC236}">
                <a16:creationId xmlns:a16="http://schemas.microsoft.com/office/drawing/2014/main" id="{B2B95506-2637-7852-6DC3-DCEA5383C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26" name="TextBox 25">
            <a:extLst>
              <a:ext uri="{FF2B5EF4-FFF2-40B4-BE49-F238E27FC236}">
                <a16:creationId xmlns:a16="http://schemas.microsoft.com/office/drawing/2014/main" id="{29626184-E3EC-E842-07D9-6BD4676F019F}"/>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PING a remote server</a:t>
            </a:r>
          </a:p>
        </p:txBody>
      </p:sp>
      <p:sp>
        <p:nvSpPr>
          <p:cNvPr id="28" name="TextBox 27">
            <a:extLst>
              <a:ext uri="{FF2B5EF4-FFF2-40B4-BE49-F238E27FC236}">
                <a16:creationId xmlns:a16="http://schemas.microsoft.com/office/drawing/2014/main" id="{06EE21BB-0142-BE7F-6952-632588F3EB8A}"/>
              </a:ext>
            </a:extLst>
          </p:cNvPr>
          <p:cNvSpPr txBox="1"/>
          <p:nvPr/>
        </p:nvSpPr>
        <p:spPr>
          <a:xfrm>
            <a:off x="661427" y="2442487"/>
            <a:ext cx="3264316" cy="689548"/>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ping.sh</a:t>
            </a:r>
            <a:r>
              <a:rPr lang="en-US" sz="900" dirty="0">
                <a:latin typeface="DM Sans" pitchFamily="2" charset="0"/>
                <a:ea typeface="Arimo" panose="020B0604020202020204" pitchFamily="34" charset="0"/>
                <a:cs typeface="Arimo" panose="020B0604020202020204" pitchFamily="34" charset="0"/>
              </a:rPr>
              <a:t> to execute PING and log to a file</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 </a:t>
            </a:r>
            <a:r>
              <a:rPr lang="en-US" sz="900" dirty="0">
                <a:latin typeface="Courier New" panose="02070309020205020404" pitchFamily="49" charset="0"/>
                <a:ea typeface="Arimo" panose="020B0604020202020204" pitchFamily="34" charset="0"/>
                <a:cs typeface="Courier New" panose="02070309020205020404" pitchFamily="49" charset="0"/>
              </a:rPr>
              <a:t>Dockerfile</a:t>
            </a:r>
            <a:r>
              <a:rPr lang="en-US" sz="900" dirty="0">
                <a:latin typeface="DM Sans" pitchFamily="2" charset="0"/>
                <a:ea typeface="Arimo" panose="020B0604020202020204" pitchFamily="34" charset="0"/>
                <a:cs typeface="Arimo" panose="020B0604020202020204" pitchFamily="34" charset="0"/>
              </a:rPr>
              <a:t> maps /app folder on the host for easy access to log files</a:t>
            </a:r>
          </a:p>
        </p:txBody>
      </p:sp>
      <p:pic>
        <p:nvPicPr>
          <p:cNvPr id="6" name="Picture 5">
            <a:extLst>
              <a:ext uri="{FF2B5EF4-FFF2-40B4-BE49-F238E27FC236}">
                <a16:creationId xmlns:a16="http://schemas.microsoft.com/office/drawing/2014/main" id="{1EC4D5A5-3C3A-852F-80E1-84A10296A9EE}"/>
              </a:ext>
            </a:extLst>
          </p:cNvPr>
          <p:cNvPicPr>
            <a:picLocks noChangeAspect="1"/>
          </p:cNvPicPr>
          <p:nvPr/>
        </p:nvPicPr>
        <p:blipFill>
          <a:blip r:embed="rId4"/>
          <a:stretch>
            <a:fillRect/>
          </a:stretch>
        </p:blipFill>
        <p:spPr>
          <a:xfrm>
            <a:off x="7168858" y="1352733"/>
            <a:ext cx="4122777" cy="1089754"/>
          </a:xfrm>
          <a:prstGeom prst="rect">
            <a:avLst/>
          </a:prstGeom>
        </p:spPr>
      </p:pic>
      <p:pic>
        <p:nvPicPr>
          <p:cNvPr id="9" name="Picture 8">
            <a:extLst>
              <a:ext uri="{FF2B5EF4-FFF2-40B4-BE49-F238E27FC236}">
                <a16:creationId xmlns:a16="http://schemas.microsoft.com/office/drawing/2014/main" id="{EE92DF14-3984-61A6-1E21-FD866EDD337F}"/>
              </a:ext>
            </a:extLst>
          </p:cNvPr>
          <p:cNvPicPr>
            <a:picLocks noChangeAspect="1"/>
          </p:cNvPicPr>
          <p:nvPr/>
        </p:nvPicPr>
        <p:blipFill>
          <a:blip r:embed="rId5"/>
          <a:stretch>
            <a:fillRect/>
          </a:stretch>
        </p:blipFill>
        <p:spPr>
          <a:xfrm>
            <a:off x="6732594" y="2587779"/>
            <a:ext cx="4995307" cy="2303535"/>
          </a:xfrm>
          <a:prstGeom prst="rect">
            <a:avLst/>
          </a:prstGeom>
        </p:spPr>
      </p:pic>
    </p:spTree>
    <p:extLst>
      <p:ext uri="{BB962C8B-B14F-4D97-AF65-F5344CB8AC3E}">
        <p14:creationId xmlns:p14="http://schemas.microsoft.com/office/powerpoint/2010/main" val="72574912"/>
      </p:ext>
    </p:extLst>
  </p:cSld>
  <p:clrMapOvr>
    <a:masterClrMapping/>
  </p:clrMapOvr>
  <mc:AlternateContent xmlns:mc="http://schemas.openxmlformats.org/markup-compatibility/2006" xmlns:p14="http://schemas.microsoft.com/office/powerpoint/2010/main">
    <mc:Choice Requires="p14">
      <p:transition spd="slow" p14:dur="2000" advTm="25138"/>
    </mc:Choice>
    <mc:Fallback xmlns="">
      <p:transition spd="slow" advTm="251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D1072AF5-4C7C-3647-B4F8-A7EF6EA657ED}"/>
              </a:ext>
            </a:extLst>
          </p:cNvPr>
          <p:cNvSpPr txBox="1"/>
          <p:nvPr/>
        </p:nvSpPr>
        <p:spPr>
          <a:xfrm>
            <a:off x="644525" y="669925"/>
            <a:ext cx="3648756"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Demo</a:t>
            </a:r>
          </a:p>
          <a:p>
            <a:pPr>
              <a:lnSpc>
                <a:spcPts val="3300"/>
              </a:lnSpc>
            </a:pPr>
            <a:r>
              <a:rPr lang="en-GB" sz="3200" dirty="0">
                <a:solidFill>
                  <a:schemeClr val="accent2"/>
                </a:solidFill>
                <a:latin typeface="Poppins Bold" panose="00000800000000000000" pitchFamily="2" charset="0"/>
                <a:cs typeface="Poppins Bold" panose="00000800000000000000" pitchFamily="2" charset="0"/>
              </a:rPr>
              <a:t>Web Application</a:t>
            </a:r>
            <a:endParaRPr lang="en-US" sz="3200" dirty="0">
              <a:solidFill>
                <a:schemeClr val="accent2"/>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DAD9F19F-58C4-B5B4-ED54-8E27C129D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pic>
        <p:nvPicPr>
          <p:cNvPr id="4" name="Picture 3">
            <a:extLst>
              <a:ext uri="{FF2B5EF4-FFF2-40B4-BE49-F238E27FC236}">
                <a16:creationId xmlns:a16="http://schemas.microsoft.com/office/drawing/2014/main" id="{EFBD7B2B-5563-8AA2-F504-2874B52285AB}"/>
              </a:ext>
            </a:extLst>
          </p:cNvPr>
          <p:cNvPicPr>
            <a:picLocks noChangeAspect="1"/>
          </p:cNvPicPr>
          <p:nvPr/>
        </p:nvPicPr>
        <p:blipFill>
          <a:blip r:embed="rId4"/>
          <a:stretch>
            <a:fillRect/>
          </a:stretch>
        </p:blipFill>
        <p:spPr>
          <a:xfrm>
            <a:off x="6793661" y="1371599"/>
            <a:ext cx="4114720" cy="2704749"/>
          </a:xfrm>
          <a:prstGeom prst="rect">
            <a:avLst/>
          </a:prstGeom>
        </p:spPr>
      </p:pic>
      <p:pic>
        <p:nvPicPr>
          <p:cNvPr id="8" name="Picture 7">
            <a:extLst>
              <a:ext uri="{FF2B5EF4-FFF2-40B4-BE49-F238E27FC236}">
                <a16:creationId xmlns:a16="http://schemas.microsoft.com/office/drawing/2014/main" id="{AAFB1281-4B47-CAAE-DA5D-17D783496022}"/>
              </a:ext>
            </a:extLst>
          </p:cNvPr>
          <p:cNvPicPr>
            <a:picLocks noChangeAspect="1"/>
          </p:cNvPicPr>
          <p:nvPr/>
        </p:nvPicPr>
        <p:blipFill>
          <a:blip r:embed="rId5"/>
          <a:stretch>
            <a:fillRect/>
          </a:stretch>
        </p:blipFill>
        <p:spPr>
          <a:xfrm>
            <a:off x="7358743" y="4260727"/>
            <a:ext cx="3056509" cy="1906679"/>
          </a:xfrm>
          <a:prstGeom prst="rect">
            <a:avLst/>
          </a:prstGeom>
          <a:ln w="19050">
            <a:solidFill>
              <a:schemeClr val="tx1"/>
            </a:solidFill>
          </a:ln>
        </p:spPr>
      </p:pic>
      <p:sp>
        <p:nvSpPr>
          <p:cNvPr id="10" name="TextBox 9">
            <a:extLst>
              <a:ext uri="{FF2B5EF4-FFF2-40B4-BE49-F238E27FC236}">
                <a16:creationId xmlns:a16="http://schemas.microsoft.com/office/drawing/2014/main" id="{4AB84D84-AD34-7C9C-9B74-82EC27D25219}"/>
              </a:ext>
            </a:extLst>
          </p:cNvPr>
          <p:cNvSpPr txBox="1"/>
          <p:nvPr/>
        </p:nvSpPr>
        <p:spPr>
          <a:xfrm>
            <a:off x="644525" y="1683847"/>
            <a:ext cx="3141130" cy="400110"/>
          </a:xfrm>
          <a:prstGeom prst="rect">
            <a:avLst/>
          </a:prstGeom>
          <a:noFill/>
        </p:spPr>
        <p:txBody>
          <a:bodyPr wrap="square" rtlCol="0">
            <a:spAutoFit/>
          </a:bodyPr>
          <a:lstStyle/>
          <a:p>
            <a:pPr algn="l">
              <a:lnSpc>
                <a:spcPts val="2400"/>
              </a:lnSpc>
            </a:pPr>
            <a:r>
              <a:rPr lang="en-GB" sz="2000" u="sng" dirty="0">
                <a:effectLst/>
                <a:latin typeface="Poppins" panose="00000500000000000000" pitchFamily="2" charset="0"/>
                <a:ea typeface="Arimo bold" panose="020B0704020202020204" pitchFamily="34" charset="0"/>
                <a:cs typeface="Poppins" panose="00000500000000000000" pitchFamily="2" charset="0"/>
              </a:rPr>
              <a:t>Flask Web Application</a:t>
            </a:r>
          </a:p>
        </p:txBody>
      </p:sp>
      <p:sp>
        <p:nvSpPr>
          <p:cNvPr id="11" name="TextBox 10">
            <a:extLst>
              <a:ext uri="{FF2B5EF4-FFF2-40B4-BE49-F238E27FC236}">
                <a16:creationId xmlns:a16="http://schemas.microsoft.com/office/drawing/2014/main" id="{8838E43C-9097-7041-4500-BB26FC4C79E5}"/>
              </a:ext>
            </a:extLst>
          </p:cNvPr>
          <p:cNvSpPr txBox="1"/>
          <p:nvPr/>
        </p:nvSpPr>
        <p:spPr>
          <a:xfrm>
            <a:off x="661427" y="2442487"/>
            <a:ext cx="3264316" cy="894732"/>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Code: </a:t>
            </a:r>
            <a:r>
              <a:rPr lang="en-US" sz="900" dirty="0">
                <a:latin typeface="Courier New" panose="02070309020205020404" pitchFamily="49" charset="0"/>
                <a:ea typeface="Arimo" panose="020B0604020202020204" pitchFamily="34" charset="0"/>
                <a:cs typeface="Courier New" panose="02070309020205020404" pitchFamily="49" charset="0"/>
              </a:rPr>
              <a:t>app.py </a:t>
            </a:r>
            <a:r>
              <a:rPr lang="en-US" sz="900" dirty="0">
                <a:latin typeface="DM Sans" pitchFamily="2" charset="0"/>
                <a:ea typeface="Arimo" panose="020B0604020202020204" pitchFamily="34" charset="0"/>
                <a:cs typeface="Arimo" panose="020B0604020202020204" pitchFamily="34" charset="0"/>
              </a:rPr>
              <a:t>Flask application with single data entry form</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Containers: </a:t>
            </a:r>
            <a:r>
              <a:rPr lang="en-US" sz="900" dirty="0" err="1">
                <a:latin typeface="Courier New" panose="02070309020205020404" pitchFamily="49" charset="0"/>
                <a:ea typeface="Arimo" panose="020B0604020202020204" pitchFamily="34" charset="0"/>
                <a:cs typeface="Courier New" panose="02070309020205020404" pitchFamily="49" charset="0"/>
              </a:rPr>
              <a:t>App_Dockerfile</a:t>
            </a:r>
            <a:r>
              <a:rPr lang="en-US" sz="900" dirty="0">
                <a:latin typeface="DM Sans" pitchFamily="2" charset="0"/>
                <a:ea typeface="Arimo" panose="020B0604020202020204" pitchFamily="34" charset="0"/>
                <a:cs typeface="Arimo" panose="020B0604020202020204" pitchFamily="34" charset="0"/>
              </a:rPr>
              <a:t> (Python) and </a:t>
            </a:r>
            <a:r>
              <a:rPr lang="en-US" sz="900" dirty="0" err="1">
                <a:latin typeface="Courier New" panose="02070309020205020404" pitchFamily="49" charset="0"/>
                <a:ea typeface="Arimo" panose="020B0604020202020204" pitchFamily="34" charset="0"/>
                <a:cs typeface="Courier New" panose="02070309020205020404" pitchFamily="49" charset="0"/>
              </a:rPr>
              <a:t>DB_Dockerfile</a:t>
            </a:r>
            <a:r>
              <a:rPr lang="en-US" sz="900" dirty="0">
                <a:latin typeface="DM Sans" pitchFamily="2" charset="0"/>
                <a:ea typeface="Arimo" panose="020B0604020202020204" pitchFamily="34" charset="0"/>
                <a:cs typeface="Arimo" panose="020B0604020202020204" pitchFamily="34" charset="0"/>
              </a:rPr>
              <a:t> (Postgres)</a:t>
            </a:r>
          </a:p>
        </p:txBody>
      </p:sp>
    </p:spTree>
    <p:extLst>
      <p:ext uri="{BB962C8B-B14F-4D97-AF65-F5344CB8AC3E}">
        <p14:creationId xmlns:p14="http://schemas.microsoft.com/office/powerpoint/2010/main" val="3405401472"/>
      </p:ext>
    </p:extLst>
  </p:cSld>
  <p:clrMapOvr>
    <a:masterClrMapping/>
  </p:clrMapOvr>
  <mc:AlternateContent xmlns:mc="http://schemas.openxmlformats.org/markup-compatibility/2006" xmlns:p14="http://schemas.microsoft.com/office/powerpoint/2010/main">
    <mc:Choice Requires="p14">
      <p:transition spd="slow" p14:dur="2000" advTm="26231"/>
    </mc:Choice>
    <mc:Fallback xmlns="">
      <p:transition spd="slow" advTm="2623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B15C17C0-50F1-0D38-1981-720C9CB76AA1}"/>
              </a:ext>
            </a:extLst>
          </p:cNvPr>
          <p:cNvSpPr txBox="1"/>
          <p:nvPr/>
        </p:nvSpPr>
        <p:spPr>
          <a:xfrm>
            <a:off x="644525" y="669925"/>
            <a:ext cx="2683748" cy="947888"/>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Key</a:t>
            </a:r>
          </a:p>
          <a:p>
            <a:pPr>
              <a:lnSpc>
                <a:spcPts val="3300"/>
              </a:lnSpc>
            </a:pPr>
            <a:r>
              <a:rPr lang="en-GB" sz="3200" dirty="0">
                <a:solidFill>
                  <a:schemeClr val="accent1"/>
                </a:solidFill>
                <a:latin typeface="Poppins Bold" panose="00000800000000000000" pitchFamily="2" charset="0"/>
                <a:cs typeface="Poppins Bold" panose="00000800000000000000" pitchFamily="2" charset="0"/>
              </a:rPr>
              <a:t>Take Aways</a:t>
            </a:r>
            <a:endParaRPr lang="en-US" sz="3200" dirty="0">
              <a:solidFill>
                <a:schemeClr val="accent1"/>
              </a:solidFill>
              <a:latin typeface="Poppins Bold" panose="00000800000000000000" pitchFamily="2" charset="0"/>
              <a:cs typeface="Poppins Bold" panose="00000800000000000000" pitchFamily="2" charset="0"/>
            </a:endParaRPr>
          </a:p>
        </p:txBody>
      </p:sp>
      <p:sp>
        <p:nvSpPr>
          <p:cNvPr id="17" name="Freeform 48">
            <a:extLst>
              <a:ext uri="{FF2B5EF4-FFF2-40B4-BE49-F238E27FC236}">
                <a16:creationId xmlns:a16="http://schemas.microsoft.com/office/drawing/2014/main" id="{7030FD5B-EB85-6786-F2D2-FF11C49ED802}"/>
              </a:ext>
            </a:extLst>
          </p:cNvPr>
          <p:cNvSpPr>
            <a:spLocks noEditPoints="1"/>
          </p:cNvSpPr>
          <p:nvPr/>
        </p:nvSpPr>
        <p:spPr bwMode="auto">
          <a:xfrm>
            <a:off x="9328093" y="3245221"/>
            <a:ext cx="2360748" cy="2974161"/>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bg1">
              <a:lumMod val="85000"/>
              <a:alpha val="44000"/>
            </a:schemeClr>
          </a:solidFill>
          <a:ln w="15240">
            <a:noFill/>
          </a:ln>
        </p:spPr>
        <p:txBody>
          <a:bodyPr vert="horz" wrap="square" lIns="91440" tIns="45720" rIns="91440" bIns="45720" numCol="1" anchor="t" anchorCtr="0" compatLnSpc="1">
            <a:prstTxWarp prst="textNoShape">
              <a:avLst/>
            </a:prstTxWarp>
          </a:bodyPr>
          <a:lstStyle/>
          <a:p>
            <a:endParaRPr lang="en-US"/>
          </a:p>
        </p:txBody>
      </p:sp>
      <p:sp>
        <p:nvSpPr>
          <p:cNvPr id="19" name="Freeform 48">
            <a:extLst>
              <a:ext uri="{FF2B5EF4-FFF2-40B4-BE49-F238E27FC236}">
                <a16:creationId xmlns:a16="http://schemas.microsoft.com/office/drawing/2014/main" id="{0A798379-F254-A07E-BF75-E9EB67DDBF9E}"/>
              </a:ext>
            </a:extLst>
          </p:cNvPr>
          <p:cNvSpPr>
            <a:spLocks noEditPoints="1"/>
          </p:cNvSpPr>
          <p:nvPr/>
        </p:nvSpPr>
        <p:spPr bwMode="auto">
          <a:xfrm>
            <a:off x="8755721" y="4777192"/>
            <a:ext cx="1144744" cy="144219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DC707EA0-6ED3-D698-F882-A1B247E378B4}"/>
              </a:ext>
            </a:extLst>
          </p:cNvPr>
          <p:cNvSpPr>
            <a:spLocks noEditPoints="1"/>
          </p:cNvSpPr>
          <p:nvPr/>
        </p:nvSpPr>
        <p:spPr bwMode="auto">
          <a:xfrm>
            <a:off x="6524625" y="1720524"/>
            <a:ext cx="3405160" cy="4289950"/>
          </a:xfrm>
          <a:custGeom>
            <a:avLst/>
            <a:gdLst>
              <a:gd name="T0" fmla="*/ 4 w 127"/>
              <a:gd name="T1" fmla="*/ 61 h 160"/>
              <a:gd name="T2" fmla="*/ 4 w 127"/>
              <a:gd name="T3" fmla="*/ 68 h 160"/>
              <a:gd name="T4" fmla="*/ 15 w 127"/>
              <a:gd name="T5" fmla="*/ 64 h 160"/>
              <a:gd name="T6" fmla="*/ 65 w 127"/>
              <a:gd name="T7" fmla="*/ 20 h 160"/>
              <a:gd name="T8" fmla="*/ 26 w 127"/>
              <a:gd name="T9" fmla="*/ 54 h 160"/>
              <a:gd name="T10" fmla="*/ 65 w 127"/>
              <a:gd name="T11" fmla="*/ 27 h 160"/>
              <a:gd name="T12" fmla="*/ 89 w 127"/>
              <a:gd name="T13" fmla="*/ 95 h 160"/>
              <a:gd name="T14" fmla="*/ 81 w 127"/>
              <a:gd name="T15" fmla="*/ 112 h 160"/>
              <a:gd name="T16" fmla="*/ 68 w 127"/>
              <a:gd name="T17" fmla="*/ 104 h 160"/>
              <a:gd name="T18" fmla="*/ 62 w 127"/>
              <a:gd name="T19" fmla="*/ 104 h 160"/>
              <a:gd name="T20" fmla="*/ 49 w 127"/>
              <a:gd name="T21" fmla="*/ 112 h 160"/>
              <a:gd name="T22" fmla="*/ 41 w 127"/>
              <a:gd name="T23" fmla="*/ 95 h 160"/>
              <a:gd name="T24" fmla="*/ 26 w 127"/>
              <a:gd name="T25" fmla="*/ 72 h 160"/>
              <a:gd name="T26" fmla="*/ 36 w 127"/>
              <a:gd name="T27" fmla="*/ 98 h 160"/>
              <a:gd name="T28" fmla="*/ 42 w 127"/>
              <a:gd name="T29" fmla="*/ 115 h 160"/>
              <a:gd name="T30" fmla="*/ 42 w 127"/>
              <a:gd name="T31" fmla="*/ 142 h 160"/>
              <a:gd name="T32" fmla="*/ 51 w 127"/>
              <a:gd name="T33" fmla="*/ 155 h 160"/>
              <a:gd name="T34" fmla="*/ 79 w 127"/>
              <a:gd name="T35" fmla="*/ 155 h 160"/>
              <a:gd name="T36" fmla="*/ 87 w 127"/>
              <a:gd name="T37" fmla="*/ 141 h 160"/>
              <a:gd name="T38" fmla="*/ 88 w 127"/>
              <a:gd name="T39" fmla="*/ 111 h 160"/>
              <a:gd name="T40" fmla="*/ 107 w 127"/>
              <a:gd name="T41" fmla="*/ 63 h 160"/>
              <a:gd name="T42" fmla="*/ 65 w 127"/>
              <a:gd name="T43" fmla="*/ 154 h 160"/>
              <a:gd name="T44" fmla="*/ 80 w 127"/>
              <a:gd name="T45" fmla="*/ 145 h 160"/>
              <a:gd name="T46" fmla="*/ 81 w 127"/>
              <a:gd name="T47" fmla="*/ 139 h 160"/>
              <a:gd name="T48" fmla="*/ 49 w 127"/>
              <a:gd name="T49" fmla="*/ 131 h 160"/>
              <a:gd name="T50" fmla="*/ 81 w 127"/>
              <a:gd name="T51" fmla="*/ 139 h 160"/>
              <a:gd name="T52" fmla="*/ 49 w 127"/>
              <a:gd name="T53" fmla="*/ 125 h 160"/>
              <a:gd name="T54" fmla="*/ 81 w 127"/>
              <a:gd name="T55" fmla="*/ 118 h 160"/>
              <a:gd name="T56" fmla="*/ 65 w 127"/>
              <a:gd name="T57" fmla="*/ 16 h 160"/>
              <a:gd name="T58" fmla="*/ 68 w 127"/>
              <a:gd name="T59" fmla="*/ 4 h 160"/>
              <a:gd name="T60" fmla="*/ 61 w 127"/>
              <a:gd name="T61" fmla="*/ 4 h 160"/>
              <a:gd name="T62" fmla="*/ 65 w 127"/>
              <a:gd name="T63" fmla="*/ 16 h 160"/>
              <a:gd name="T64" fmla="*/ 76 w 127"/>
              <a:gd name="T65" fmla="*/ 73 h 160"/>
              <a:gd name="T66" fmla="*/ 76 w 127"/>
              <a:gd name="T67" fmla="*/ 67 h 160"/>
              <a:gd name="T68" fmla="*/ 51 w 127"/>
              <a:gd name="T69" fmla="*/ 69 h 160"/>
              <a:gd name="T70" fmla="*/ 62 w 127"/>
              <a:gd name="T71" fmla="*/ 73 h 160"/>
              <a:gd name="T72" fmla="*/ 65 w 127"/>
              <a:gd name="T73" fmla="*/ 83 h 160"/>
              <a:gd name="T74" fmla="*/ 68 w 127"/>
              <a:gd name="T75" fmla="*/ 73 h 160"/>
              <a:gd name="T76" fmla="*/ 29 w 127"/>
              <a:gd name="T77" fmla="*/ 31 h 160"/>
              <a:gd name="T78" fmla="*/ 32 w 127"/>
              <a:gd name="T79" fmla="*/ 25 h 160"/>
              <a:gd name="T80" fmla="*/ 21 w 127"/>
              <a:gd name="T81" fmla="*/ 19 h 160"/>
              <a:gd name="T82" fmla="*/ 27 w 127"/>
              <a:gd name="T83" fmla="*/ 30 h 160"/>
              <a:gd name="T84" fmla="*/ 19 w 127"/>
              <a:gd name="T85" fmla="*/ 105 h 160"/>
              <a:gd name="T86" fmla="*/ 21 w 127"/>
              <a:gd name="T87" fmla="*/ 110 h 160"/>
              <a:gd name="T88" fmla="*/ 29 w 127"/>
              <a:gd name="T89" fmla="*/ 103 h 160"/>
              <a:gd name="T90" fmla="*/ 25 w 127"/>
              <a:gd name="T91" fmla="*/ 99 h 160"/>
              <a:gd name="T92" fmla="*/ 103 w 127"/>
              <a:gd name="T93" fmla="*/ 30 h 160"/>
              <a:gd name="T94" fmla="*/ 109 w 127"/>
              <a:gd name="T95" fmla="*/ 19 h 160"/>
              <a:gd name="T96" fmla="*/ 98 w 127"/>
              <a:gd name="T97" fmla="*/ 25 h 160"/>
              <a:gd name="T98" fmla="*/ 101 w 127"/>
              <a:gd name="T99" fmla="*/ 31 h 160"/>
              <a:gd name="T100" fmla="*/ 105 w 127"/>
              <a:gd name="T101" fmla="*/ 99 h 160"/>
              <a:gd name="T102" fmla="*/ 101 w 127"/>
              <a:gd name="T103" fmla="*/ 103 h 160"/>
              <a:gd name="T104" fmla="*/ 109 w 127"/>
              <a:gd name="T105" fmla="*/ 110 h 160"/>
              <a:gd name="T106" fmla="*/ 111 w 127"/>
              <a:gd name="T107" fmla="*/ 105 h 160"/>
              <a:gd name="T108" fmla="*/ 116 w 127"/>
              <a:gd name="T109" fmla="*/ 60 h 160"/>
              <a:gd name="T110" fmla="*/ 116 w 127"/>
              <a:gd name="T111" fmla="*/ 67 h 160"/>
              <a:gd name="T112" fmla="*/ 127 w 127"/>
              <a:gd name="T113" fmla="*/ 63 h 160"/>
              <a:gd name="T114" fmla="*/ 65 w 127"/>
              <a:gd name="T115" fmla="*/ 90 h 160"/>
              <a:gd name="T116" fmla="*/ 65 w 127"/>
              <a:gd name="T117" fmla="*/ 96 h 160"/>
              <a:gd name="T118" fmla="*/ 65 w 127"/>
              <a:gd name="T119" fmla="*/ 90 h 160"/>
              <a:gd name="T120" fmla="*/ 29 w 127"/>
              <a:gd name="T121" fmla="*/ 63 h 160"/>
              <a:gd name="T122" fmla="*/ 22 w 127"/>
              <a:gd name="T123" fmla="*/ 6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7" h="160">
                <a:moveTo>
                  <a:pt x="12" y="61"/>
                </a:moveTo>
                <a:cubicBezTo>
                  <a:pt x="4" y="61"/>
                  <a:pt x="4" y="61"/>
                  <a:pt x="4" y="61"/>
                </a:cubicBezTo>
                <a:cubicBezTo>
                  <a:pt x="2" y="61"/>
                  <a:pt x="0" y="63"/>
                  <a:pt x="0" y="64"/>
                </a:cubicBezTo>
                <a:cubicBezTo>
                  <a:pt x="0" y="66"/>
                  <a:pt x="2" y="68"/>
                  <a:pt x="4" y="68"/>
                </a:cubicBezTo>
                <a:cubicBezTo>
                  <a:pt x="12" y="68"/>
                  <a:pt x="12" y="68"/>
                  <a:pt x="12" y="68"/>
                </a:cubicBezTo>
                <a:cubicBezTo>
                  <a:pt x="14" y="68"/>
                  <a:pt x="15" y="66"/>
                  <a:pt x="15" y="64"/>
                </a:cubicBezTo>
                <a:cubicBezTo>
                  <a:pt x="15" y="63"/>
                  <a:pt x="14" y="61"/>
                  <a:pt x="12" y="61"/>
                </a:cubicBezTo>
                <a:close/>
                <a:moveTo>
                  <a:pt x="65" y="20"/>
                </a:moveTo>
                <a:cubicBezTo>
                  <a:pt x="46" y="20"/>
                  <a:pt x="30" y="32"/>
                  <a:pt x="24" y="50"/>
                </a:cubicBezTo>
                <a:cubicBezTo>
                  <a:pt x="24" y="51"/>
                  <a:pt x="24" y="53"/>
                  <a:pt x="26" y="54"/>
                </a:cubicBezTo>
                <a:cubicBezTo>
                  <a:pt x="28" y="54"/>
                  <a:pt x="29" y="53"/>
                  <a:pt x="30" y="51"/>
                </a:cubicBezTo>
                <a:cubicBezTo>
                  <a:pt x="35" y="37"/>
                  <a:pt x="49" y="27"/>
                  <a:pt x="65" y="27"/>
                </a:cubicBezTo>
                <a:cubicBezTo>
                  <a:pt x="85" y="27"/>
                  <a:pt x="101" y="43"/>
                  <a:pt x="101" y="63"/>
                </a:cubicBezTo>
                <a:cubicBezTo>
                  <a:pt x="101" y="78"/>
                  <a:pt x="94" y="87"/>
                  <a:pt x="89" y="95"/>
                </a:cubicBezTo>
                <a:cubicBezTo>
                  <a:pt x="84" y="100"/>
                  <a:pt x="81" y="105"/>
                  <a:pt x="81" y="111"/>
                </a:cubicBezTo>
                <a:cubicBezTo>
                  <a:pt x="81" y="112"/>
                  <a:pt x="81" y="112"/>
                  <a:pt x="81" y="112"/>
                </a:cubicBezTo>
                <a:cubicBezTo>
                  <a:pt x="68" y="112"/>
                  <a:pt x="68" y="112"/>
                  <a:pt x="68" y="112"/>
                </a:cubicBezTo>
                <a:cubicBezTo>
                  <a:pt x="68" y="104"/>
                  <a:pt x="68" y="104"/>
                  <a:pt x="68" y="104"/>
                </a:cubicBezTo>
                <a:cubicBezTo>
                  <a:pt x="68" y="103"/>
                  <a:pt x="67" y="102"/>
                  <a:pt x="65" y="102"/>
                </a:cubicBezTo>
                <a:cubicBezTo>
                  <a:pt x="63" y="102"/>
                  <a:pt x="62" y="103"/>
                  <a:pt x="62" y="104"/>
                </a:cubicBezTo>
                <a:cubicBezTo>
                  <a:pt x="62" y="112"/>
                  <a:pt x="62" y="112"/>
                  <a:pt x="62" y="112"/>
                </a:cubicBezTo>
                <a:cubicBezTo>
                  <a:pt x="49" y="112"/>
                  <a:pt x="49" y="112"/>
                  <a:pt x="49" y="112"/>
                </a:cubicBezTo>
                <a:cubicBezTo>
                  <a:pt x="49" y="111"/>
                  <a:pt x="49" y="111"/>
                  <a:pt x="49" y="111"/>
                </a:cubicBezTo>
                <a:cubicBezTo>
                  <a:pt x="49" y="105"/>
                  <a:pt x="45" y="100"/>
                  <a:pt x="41" y="95"/>
                </a:cubicBezTo>
                <a:cubicBezTo>
                  <a:pt x="37" y="90"/>
                  <a:pt x="32" y="83"/>
                  <a:pt x="30" y="75"/>
                </a:cubicBezTo>
                <a:cubicBezTo>
                  <a:pt x="29" y="73"/>
                  <a:pt x="28" y="72"/>
                  <a:pt x="26" y="72"/>
                </a:cubicBezTo>
                <a:cubicBezTo>
                  <a:pt x="24" y="73"/>
                  <a:pt x="24" y="75"/>
                  <a:pt x="24" y="77"/>
                </a:cubicBezTo>
                <a:cubicBezTo>
                  <a:pt x="26" y="86"/>
                  <a:pt x="32" y="93"/>
                  <a:pt x="36" y="98"/>
                </a:cubicBezTo>
                <a:cubicBezTo>
                  <a:pt x="40" y="103"/>
                  <a:pt x="42" y="107"/>
                  <a:pt x="42" y="111"/>
                </a:cubicBezTo>
                <a:cubicBezTo>
                  <a:pt x="42" y="115"/>
                  <a:pt x="42" y="115"/>
                  <a:pt x="42" y="115"/>
                </a:cubicBezTo>
                <a:cubicBezTo>
                  <a:pt x="42" y="141"/>
                  <a:pt x="42" y="141"/>
                  <a:pt x="42" y="141"/>
                </a:cubicBezTo>
                <a:cubicBezTo>
                  <a:pt x="42" y="142"/>
                  <a:pt x="42" y="142"/>
                  <a:pt x="42" y="142"/>
                </a:cubicBezTo>
                <a:cubicBezTo>
                  <a:pt x="42" y="142"/>
                  <a:pt x="42" y="142"/>
                  <a:pt x="43" y="142"/>
                </a:cubicBezTo>
                <a:cubicBezTo>
                  <a:pt x="44" y="147"/>
                  <a:pt x="46" y="152"/>
                  <a:pt x="51" y="155"/>
                </a:cubicBezTo>
                <a:cubicBezTo>
                  <a:pt x="55" y="159"/>
                  <a:pt x="60" y="160"/>
                  <a:pt x="65" y="160"/>
                </a:cubicBezTo>
                <a:cubicBezTo>
                  <a:pt x="70" y="160"/>
                  <a:pt x="75" y="159"/>
                  <a:pt x="79" y="155"/>
                </a:cubicBezTo>
                <a:cubicBezTo>
                  <a:pt x="83" y="152"/>
                  <a:pt x="86" y="147"/>
                  <a:pt x="87" y="142"/>
                </a:cubicBezTo>
                <a:cubicBezTo>
                  <a:pt x="87" y="141"/>
                  <a:pt x="87" y="141"/>
                  <a:pt x="87" y="141"/>
                </a:cubicBezTo>
                <a:cubicBezTo>
                  <a:pt x="87" y="115"/>
                  <a:pt x="87" y="115"/>
                  <a:pt x="87" y="115"/>
                </a:cubicBezTo>
                <a:cubicBezTo>
                  <a:pt x="88" y="113"/>
                  <a:pt x="88" y="112"/>
                  <a:pt x="88" y="111"/>
                </a:cubicBezTo>
                <a:cubicBezTo>
                  <a:pt x="88" y="107"/>
                  <a:pt x="90" y="103"/>
                  <a:pt x="94" y="98"/>
                </a:cubicBezTo>
                <a:cubicBezTo>
                  <a:pt x="99" y="91"/>
                  <a:pt x="107" y="81"/>
                  <a:pt x="107" y="63"/>
                </a:cubicBezTo>
                <a:cubicBezTo>
                  <a:pt x="107" y="40"/>
                  <a:pt x="89" y="20"/>
                  <a:pt x="65" y="20"/>
                </a:cubicBezTo>
                <a:close/>
                <a:moveTo>
                  <a:pt x="65" y="154"/>
                </a:moveTo>
                <a:cubicBezTo>
                  <a:pt x="58" y="154"/>
                  <a:pt x="53" y="150"/>
                  <a:pt x="50" y="145"/>
                </a:cubicBezTo>
                <a:cubicBezTo>
                  <a:pt x="80" y="145"/>
                  <a:pt x="80" y="145"/>
                  <a:pt x="80" y="145"/>
                </a:cubicBezTo>
                <a:cubicBezTo>
                  <a:pt x="77" y="150"/>
                  <a:pt x="71" y="154"/>
                  <a:pt x="65" y="154"/>
                </a:cubicBezTo>
                <a:close/>
                <a:moveTo>
                  <a:pt x="81" y="139"/>
                </a:moveTo>
                <a:cubicBezTo>
                  <a:pt x="49" y="139"/>
                  <a:pt x="49" y="139"/>
                  <a:pt x="49" y="139"/>
                </a:cubicBezTo>
                <a:cubicBezTo>
                  <a:pt x="49" y="131"/>
                  <a:pt x="49" y="131"/>
                  <a:pt x="49" y="131"/>
                </a:cubicBezTo>
                <a:cubicBezTo>
                  <a:pt x="81" y="131"/>
                  <a:pt x="81" y="131"/>
                  <a:pt x="81" y="131"/>
                </a:cubicBezTo>
                <a:lnTo>
                  <a:pt x="81" y="139"/>
                </a:lnTo>
                <a:close/>
                <a:moveTo>
                  <a:pt x="81" y="125"/>
                </a:moveTo>
                <a:cubicBezTo>
                  <a:pt x="49" y="125"/>
                  <a:pt x="49" y="125"/>
                  <a:pt x="49" y="125"/>
                </a:cubicBezTo>
                <a:cubicBezTo>
                  <a:pt x="49" y="118"/>
                  <a:pt x="49" y="118"/>
                  <a:pt x="49" y="118"/>
                </a:cubicBezTo>
                <a:cubicBezTo>
                  <a:pt x="81" y="118"/>
                  <a:pt x="81" y="118"/>
                  <a:pt x="81" y="118"/>
                </a:cubicBezTo>
                <a:lnTo>
                  <a:pt x="81" y="125"/>
                </a:lnTo>
                <a:close/>
                <a:moveTo>
                  <a:pt x="65" y="16"/>
                </a:moveTo>
                <a:cubicBezTo>
                  <a:pt x="66" y="16"/>
                  <a:pt x="68" y="14"/>
                  <a:pt x="68" y="12"/>
                </a:cubicBezTo>
                <a:cubicBezTo>
                  <a:pt x="68" y="4"/>
                  <a:pt x="68" y="4"/>
                  <a:pt x="68" y="4"/>
                </a:cubicBezTo>
                <a:cubicBezTo>
                  <a:pt x="68" y="2"/>
                  <a:pt x="66" y="0"/>
                  <a:pt x="65" y="0"/>
                </a:cubicBezTo>
                <a:cubicBezTo>
                  <a:pt x="63" y="0"/>
                  <a:pt x="61" y="2"/>
                  <a:pt x="61" y="4"/>
                </a:cubicBezTo>
                <a:cubicBezTo>
                  <a:pt x="61" y="12"/>
                  <a:pt x="61" y="12"/>
                  <a:pt x="61" y="12"/>
                </a:cubicBezTo>
                <a:cubicBezTo>
                  <a:pt x="61" y="14"/>
                  <a:pt x="63" y="16"/>
                  <a:pt x="65" y="16"/>
                </a:cubicBezTo>
                <a:close/>
                <a:moveTo>
                  <a:pt x="68" y="73"/>
                </a:moveTo>
                <a:cubicBezTo>
                  <a:pt x="76" y="73"/>
                  <a:pt x="76" y="73"/>
                  <a:pt x="76" y="73"/>
                </a:cubicBezTo>
                <a:cubicBezTo>
                  <a:pt x="78" y="73"/>
                  <a:pt x="79" y="71"/>
                  <a:pt x="79" y="69"/>
                </a:cubicBezTo>
                <a:cubicBezTo>
                  <a:pt x="79" y="67"/>
                  <a:pt x="78" y="67"/>
                  <a:pt x="76" y="67"/>
                </a:cubicBezTo>
                <a:cubicBezTo>
                  <a:pt x="54" y="67"/>
                  <a:pt x="54" y="67"/>
                  <a:pt x="54" y="67"/>
                </a:cubicBezTo>
                <a:cubicBezTo>
                  <a:pt x="52" y="67"/>
                  <a:pt x="51" y="67"/>
                  <a:pt x="51" y="69"/>
                </a:cubicBezTo>
                <a:cubicBezTo>
                  <a:pt x="51" y="71"/>
                  <a:pt x="52" y="73"/>
                  <a:pt x="54" y="73"/>
                </a:cubicBezTo>
                <a:cubicBezTo>
                  <a:pt x="62" y="73"/>
                  <a:pt x="62" y="73"/>
                  <a:pt x="62" y="73"/>
                </a:cubicBezTo>
                <a:cubicBezTo>
                  <a:pt x="62" y="80"/>
                  <a:pt x="62" y="80"/>
                  <a:pt x="62" y="80"/>
                </a:cubicBezTo>
                <a:cubicBezTo>
                  <a:pt x="62" y="82"/>
                  <a:pt x="63" y="83"/>
                  <a:pt x="65" y="83"/>
                </a:cubicBezTo>
                <a:cubicBezTo>
                  <a:pt x="67" y="83"/>
                  <a:pt x="68" y="82"/>
                  <a:pt x="68" y="80"/>
                </a:cubicBezTo>
                <a:cubicBezTo>
                  <a:pt x="68" y="73"/>
                  <a:pt x="68" y="73"/>
                  <a:pt x="68" y="73"/>
                </a:cubicBezTo>
                <a:close/>
                <a:moveTo>
                  <a:pt x="27" y="30"/>
                </a:moveTo>
                <a:cubicBezTo>
                  <a:pt x="27" y="30"/>
                  <a:pt x="28" y="31"/>
                  <a:pt x="29" y="31"/>
                </a:cubicBezTo>
                <a:cubicBezTo>
                  <a:pt x="30" y="31"/>
                  <a:pt x="31" y="30"/>
                  <a:pt x="32" y="30"/>
                </a:cubicBezTo>
                <a:cubicBezTo>
                  <a:pt x="33" y="28"/>
                  <a:pt x="33" y="27"/>
                  <a:pt x="32" y="25"/>
                </a:cubicBezTo>
                <a:cubicBezTo>
                  <a:pt x="25" y="19"/>
                  <a:pt x="25" y="19"/>
                  <a:pt x="25" y="19"/>
                </a:cubicBezTo>
                <a:cubicBezTo>
                  <a:pt x="24" y="18"/>
                  <a:pt x="22" y="18"/>
                  <a:pt x="21" y="19"/>
                </a:cubicBezTo>
                <a:cubicBezTo>
                  <a:pt x="20" y="21"/>
                  <a:pt x="20" y="23"/>
                  <a:pt x="21" y="24"/>
                </a:cubicBezTo>
                <a:lnTo>
                  <a:pt x="27" y="30"/>
                </a:lnTo>
                <a:close/>
                <a:moveTo>
                  <a:pt x="25" y="99"/>
                </a:moveTo>
                <a:cubicBezTo>
                  <a:pt x="19" y="105"/>
                  <a:pt x="19" y="105"/>
                  <a:pt x="19" y="105"/>
                </a:cubicBezTo>
                <a:cubicBezTo>
                  <a:pt x="17" y="106"/>
                  <a:pt x="17" y="109"/>
                  <a:pt x="19" y="109"/>
                </a:cubicBezTo>
                <a:cubicBezTo>
                  <a:pt x="19" y="110"/>
                  <a:pt x="20" y="110"/>
                  <a:pt x="21" y="110"/>
                </a:cubicBezTo>
                <a:cubicBezTo>
                  <a:pt x="21" y="110"/>
                  <a:pt x="22" y="110"/>
                  <a:pt x="23" y="109"/>
                </a:cubicBezTo>
                <a:cubicBezTo>
                  <a:pt x="29" y="103"/>
                  <a:pt x="29" y="103"/>
                  <a:pt x="29" y="103"/>
                </a:cubicBezTo>
                <a:cubicBezTo>
                  <a:pt x="30" y="103"/>
                  <a:pt x="30" y="100"/>
                  <a:pt x="29" y="99"/>
                </a:cubicBezTo>
                <a:cubicBezTo>
                  <a:pt x="27" y="97"/>
                  <a:pt x="26" y="97"/>
                  <a:pt x="25" y="99"/>
                </a:cubicBezTo>
                <a:close/>
                <a:moveTo>
                  <a:pt x="101" y="31"/>
                </a:moveTo>
                <a:cubicBezTo>
                  <a:pt x="102" y="31"/>
                  <a:pt x="103" y="30"/>
                  <a:pt x="103" y="30"/>
                </a:cubicBezTo>
                <a:cubicBezTo>
                  <a:pt x="109" y="24"/>
                  <a:pt x="109" y="24"/>
                  <a:pt x="109" y="24"/>
                </a:cubicBezTo>
                <a:cubicBezTo>
                  <a:pt x="110" y="23"/>
                  <a:pt x="110" y="21"/>
                  <a:pt x="109" y="19"/>
                </a:cubicBezTo>
                <a:cubicBezTo>
                  <a:pt x="108" y="18"/>
                  <a:pt x="106" y="18"/>
                  <a:pt x="104" y="19"/>
                </a:cubicBezTo>
                <a:cubicBezTo>
                  <a:pt x="98" y="25"/>
                  <a:pt x="98" y="25"/>
                  <a:pt x="98" y="25"/>
                </a:cubicBezTo>
                <a:cubicBezTo>
                  <a:pt x="97" y="27"/>
                  <a:pt x="97" y="28"/>
                  <a:pt x="98" y="30"/>
                </a:cubicBezTo>
                <a:cubicBezTo>
                  <a:pt x="99" y="30"/>
                  <a:pt x="100" y="31"/>
                  <a:pt x="101" y="31"/>
                </a:cubicBezTo>
                <a:close/>
                <a:moveTo>
                  <a:pt x="111" y="105"/>
                </a:moveTo>
                <a:cubicBezTo>
                  <a:pt x="105" y="99"/>
                  <a:pt x="105" y="99"/>
                  <a:pt x="105" y="99"/>
                </a:cubicBezTo>
                <a:cubicBezTo>
                  <a:pt x="104" y="97"/>
                  <a:pt x="102" y="97"/>
                  <a:pt x="101" y="99"/>
                </a:cubicBezTo>
                <a:cubicBezTo>
                  <a:pt x="99" y="100"/>
                  <a:pt x="99" y="103"/>
                  <a:pt x="101" y="103"/>
                </a:cubicBezTo>
                <a:cubicBezTo>
                  <a:pt x="107" y="109"/>
                  <a:pt x="107" y="109"/>
                  <a:pt x="107" y="109"/>
                </a:cubicBezTo>
                <a:cubicBezTo>
                  <a:pt x="108" y="110"/>
                  <a:pt x="109" y="110"/>
                  <a:pt x="109" y="110"/>
                </a:cubicBezTo>
                <a:cubicBezTo>
                  <a:pt x="109" y="110"/>
                  <a:pt x="110" y="110"/>
                  <a:pt x="111" y="109"/>
                </a:cubicBezTo>
                <a:cubicBezTo>
                  <a:pt x="113" y="109"/>
                  <a:pt x="113" y="106"/>
                  <a:pt x="111" y="105"/>
                </a:cubicBezTo>
                <a:close/>
                <a:moveTo>
                  <a:pt x="124" y="60"/>
                </a:moveTo>
                <a:cubicBezTo>
                  <a:pt x="116" y="60"/>
                  <a:pt x="116" y="60"/>
                  <a:pt x="116" y="60"/>
                </a:cubicBezTo>
                <a:cubicBezTo>
                  <a:pt x="115" y="60"/>
                  <a:pt x="113" y="62"/>
                  <a:pt x="113" y="63"/>
                </a:cubicBezTo>
                <a:cubicBezTo>
                  <a:pt x="113" y="65"/>
                  <a:pt x="115" y="67"/>
                  <a:pt x="116" y="67"/>
                </a:cubicBezTo>
                <a:cubicBezTo>
                  <a:pt x="124" y="67"/>
                  <a:pt x="124" y="67"/>
                  <a:pt x="124" y="67"/>
                </a:cubicBezTo>
                <a:cubicBezTo>
                  <a:pt x="126" y="67"/>
                  <a:pt x="127" y="65"/>
                  <a:pt x="127" y="63"/>
                </a:cubicBezTo>
                <a:cubicBezTo>
                  <a:pt x="127" y="62"/>
                  <a:pt x="126" y="60"/>
                  <a:pt x="124" y="60"/>
                </a:cubicBezTo>
                <a:close/>
                <a:moveTo>
                  <a:pt x="65" y="90"/>
                </a:moveTo>
                <a:cubicBezTo>
                  <a:pt x="63" y="90"/>
                  <a:pt x="61" y="91"/>
                  <a:pt x="61" y="93"/>
                </a:cubicBezTo>
                <a:cubicBezTo>
                  <a:pt x="61" y="95"/>
                  <a:pt x="63" y="96"/>
                  <a:pt x="65" y="96"/>
                </a:cubicBezTo>
                <a:cubicBezTo>
                  <a:pt x="66" y="96"/>
                  <a:pt x="68" y="95"/>
                  <a:pt x="68" y="93"/>
                </a:cubicBezTo>
                <a:cubicBezTo>
                  <a:pt x="68" y="91"/>
                  <a:pt x="66" y="90"/>
                  <a:pt x="65" y="90"/>
                </a:cubicBezTo>
                <a:close/>
                <a:moveTo>
                  <a:pt x="25" y="67"/>
                </a:moveTo>
                <a:cubicBezTo>
                  <a:pt x="27" y="67"/>
                  <a:pt x="29" y="65"/>
                  <a:pt x="29" y="63"/>
                </a:cubicBezTo>
                <a:cubicBezTo>
                  <a:pt x="29" y="62"/>
                  <a:pt x="27" y="60"/>
                  <a:pt x="25" y="60"/>
                </a:cubicBezTo>
                <a:cubicBezTo>
                  <a:pt x="24" y="60"/>
                  <a:pt x="22" y="62"/>
                  <a:pt x="22" y="63"/>
                </a:cubicBezTo>
                <a:cubicBezTo>
                  <a:pt x="22" y="65"/>
                  <a:pt x="24" y="67"/>
                  <a:pt x="25" y="67"/>
                </a:cubicBezTo>
                <a:close/>
              </a:path>
            </a:pathLst>
          </a:custGeom>
          <a:gradFill flip="none" rotWithShape="1">
            <a:gsLst>
              <a:gs pos="99000">
                <a:schemeClr val="accent3"/>
              </a:gs>
              <a:gs pos="0">
                <a:schemeClr val="accent1"/>
              </a:gs>
            </a:gsLst>
            <a:lin ang="18900000" scaled="1"/>
            <a:tileRect/>
          </a:gra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descr="A logo with a mountain and lines&#10;&#10;Description automatically generated with medium confidence">
            <a:extLst>
              <a:ext uri="{FF2B5EF4-FFF2-40B4-BE49-F238E27FC236}">
                <a16:creationId xmlns:a16="http://schemas.microsoft.com/office/drawing/2014/main" id="{80EC7AFA-AFAE-DE65-471E-B4306367E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8" name="TextBox 7">
            <a:extLst>
              <a:ext uri="{FF2B5EF4-FFF2-40B4-BE49-F238E27FC236}">
                <a16:creationId xmlns:a16="http://schemas.microsoft.com/office/drawing/2014/main" id="{402B7AD1-EE12-83C5-12BE-EDEFEA0B2C91}"/>
              </a:ext>
            </a:extLst>
          </p:cNvPr>
          <p:cNvSpPr txBox="1"/>
          <p:nvPr/>
        </p:nvSpPr>
        <p:spPr>
          <a:xfrm>
            <a:off x="661425" y="1691104"/>
            <a:ext cx="4510280" cy="400110"/>
          </a:xfrm>
          <a:prstGeom prst="rect">
            <a:avLst/>
          </a:prstGeom>
          <a:noFill/>
        </p:spPr>
        <p:txBody>
          <a:bodyPr wrap="square" rtlCol="0">
            <a:spAutoFit/>
          </a:bodyPr>
          <a:lstStyle/>
          <a:p>
            <a:pPr algn="l">
              <a:lnSpc>
                <a:spcPts val="2400"/>
              </a:lnSpc>
            </a:pPr>
            <a:r>
              <a:rPr lang="en-US" sz="2000" u="sng" dirty="0">
                <a:effectLst/>
                <a:latin typeface="Poppins" panose="00000500000000000000" pitchFamily="2" charset="0"/>
                <a:ea typeface="Arimo bold" panose="020B0704020202020204" pitchFamily="34" charset="0"/>
                <a:cs typeface="Poppins" panose="00000500000000000000" pitchFamily="2" charset="0"/>
              </a:rPr>
              <a:t>Open Source is the Future</a:t>
            </a:r>
            <a:endParaRPr lang="en-GB" sz="2000" u="sng" dirty="0">
              <a:effectLst/>
              <a:latin typeface="Poppins" panose="00000500000000000000" pitchFamily="2" charset="0"/>
              <a:ea typeface="Arimo bold" panose="020B0704020202020204" pitchFamily="34" charset="0"/>
              <a:cs typeface="Poppins" panose="00000500000000000000" pitchFamily="2" charset="0"/>
            </a:endParaRPr>
          </a:p>
        </p:txBody>
      </p:sp>
      <p:sp>
        <p:nvSpPr>
          <p:cNvPr id="10" name="TextBox 9">
            <a:extLst>
              <a:ext uri="{FF2B5EF4-FFF2-40B4-BE49-F238E27FC236}">
                <a16:creationId xmlns:a16="http://schemas.microsoft.com/office/drawing/2014/main" id="{F1AC4FB4-3F75-99B0-46C9-BBFDB0C352C9}"/>
              </a:ext>
            </a:extLst>
          </p:cNvPr>
          <p:cNvSpPr txBox="1"/>
          <p:nvPr/>
        </p:nvSpPr>
        <p:spPr>
          <a:xfrm>
            <a:off x="661425" y="2483813"/>
            <a:ext cx="3264316" cy="1305101"/>
          </a:xfrm>
          <a:prstGeom prst="rect">
            <a:avLst/>
          </a:prstGeom>
          <a:noFill/>
        </p:spPr>
        <p:txBody>
          <a:bodyPr wrap="square" rtlCol="0">
            <a:spAutoFit/>
          </a:bodyPr>
          <a:lstStyle/>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Development:</a:t>
            </a:r>
            <a:r>
              <a:rPr lang="en-US" sz="900" dirty="0">
                <a:latin typeface="DM Sans" pitchFamily="2" charset="0"/>
                <a:ea typeface="Arimo" panose="020B0604020202020204" pitchFamily="34" charset="0"/>
                <a:cs typeface="Arimo" panose="020B0604020202020204" pitchFamily="34" charset="0"/>
              </a:rPr>
              <a:t> Open source can jump-start your development</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Not mutually exclusive:</a:t>
            </a:r>
            <a:r>
              <a:rPr lang="en-US" sz="900" dirty="0">
                <a:latin typeface="DM Sans" pitchFamily="2" charset="0"/>
                <a:ea typeface="Arimo" panose="020B0604020202020204" pitchFamily="34" charset="0"/>
                <a:cs typeface="Arimo" panose="020B0604020202020204" pitchFamily="34" charset="0"/>
              </a:rPr>
              <a:t> You can have the best of both worlds</a:t>
            </a:r>
          </a:p>
          <a:p>
            <a:pPr marL="171450" indent="-171450">
              <a:lnSpc>
                <a:spcPts val="1600"/>
              </a:lnSpc>
              <a:buFont typeface="Arial" panose="020B0604020202020204" pitchFamily="34" charset="0"/>
              <a:buChar char="•"/>
            </a:pPr>
            <a:r>
              <a:rPr lang="en-US" sz="900" b="1" dirty="0">
                <a:latin typeface="DM Sans" pitchFamily="2" charset="0"/>
                <a:ea typeface="Arimo" panose="020B0604020202020204" pitchFamily="34" charset="0"/>
                <a:cs typeface="Arimo" panose="020B0604020202020204" pitchFamily="34" charset="0"/>
              </a:rPr>
              <a:t>Future proof:</a:t>
            </a:r>
            <a:r>
              <a:rPr lang="en-US" sz="900" dirty="0">
                <a:latin typeface="DM Sans" pitchFamily="2" charset="0"/>
                <a:ea typeface="Arimo" panose="020B0604020202020204" pitchFamily="34" charset="0"/>
                <a:cs typeface="Arimo" panose="020B0604020202020204" pitchFamily="34" charset="0"/>
              </a:rPr>
              <a:t> Leading AI toolsets are built on open-source technology</a:t>
            </a:r>
          </a:p>
        </p:txBody>
      </p:sp>
    </p:spTree>
    <p:extLst>
      <p:ext uri="{BB962C8B-B14F-4D97-AF65-F5344CB8AC3E}">
        <p14:creationId xmlns:p14="http://schemas.microsoft.com/office/powerpoint/2010/main" val="3687134622"/>
      </p:ext>
    </p:extLst>
  </p:cSld>
  <p:clrMapOvr>
    <a:masterClrMapping/>
  </p:clrMapOvr>
  <mc:AlternateContent xmlns:mc="http://schemas.openxmlformats.org/markup-compatibility/2006" xmlns:p14="http://schemas.microsoft.com/office/powerpoint/2010/main">
    <mc:Choice Requires="p14">
      <p:transition spd="slow" p14:dur="2000" advTm="37702"/>
    </mc:Choice>
    <mc:Fallback xmlns="">
      <p:transition spd="slow" advTm="377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A9CFE51C-A974-E90B-D4FE-58AD08EDC4AF}"/>
              </a:ext>
            </a:extLst>
          </p:cNvPr>
          <p:cNvSpPr>
            <a:spLocks noEditPoints="1"/>
          </p:cNvSpPr>
          <p:nvPr/>
        </p:nvSpPr>
        <p:spPr bwMode="auto">
          <a:xfrm>
            <a:off x="1780381" y="5318071"/>
            <a:ext cx="358799" cy="272056"/>
          </a:xfrm>
          <a:custGeom>
            <a:avLst/>
            <a:gdLst>
              <a:gd name="T0" fmla="*/ 160 w 160"/>
              <a:gd name="T1" fmla="*/ 11 h 121"/>
              <a:gd name="T2" fmla="*/ 160 w 160"/>
              <a:gd name="T3" fmla="*/ 112 h 121"/>
              <a:gd name="T4" fmla="*/ 109 w 160"/>
              <a:gd name="T5" fmla="*/ 61 h 121"/>
              <a:gd name="T6" fmla="*/ 160 w 160"/>
              <a:gd name="T7" fmla="*/ 11 h 121"/>
              <a:gd name="T8" fmla="*/ 160 w 160"/>
              <a:gd name="T9" fmla="*/ 11 h 121"/>
              <a:gd name="T10" fmla="*/ 80 w 160"/>
              <a:gd name="T11" fmla="*/ 81 h 121"/>
              <a:gd name="T12" fmla="*/ 158 w 160"/>
              <a:gd name="T13" fmla="*/ 1 h 121"/>
              <a:gd name="T14" fmla="*/ 152 w 160"/>
              <a:gd name="T15" fmla="*/ 0 h 121"/>
              <a:gd name="T16" fmla="*/ 8 w 160"/>
              <a:gd name="T17" fmla="*/ 0 h 121"/>
              <a:gd name="T18" fmla="*/ 1 w 160"/>
              <a:gd name="T19" fmla="*/ 1 h 121"/>
              <a:gd name="T20" fmla="*/ 80 w 160"/>
              <a:gd name="T21" fmla="*/ 81 h 121"/>
              <a:gd name="T22" fmla="*/ 80 w 160"/>
              <a:gd name="T23" fmla="*/ 81 h 121"/>
              <a:gd name="T24" fmla="*/ 105 w 160"/>
              <a:gd name="T25" fmla="*/ 68 h 121"/>
              <a:gd name="T26" fmla="*/ 82 w 160"/>
              <a:gd name="T27" fmla="*/ 89 h 121"/>
              <a:gd name="T28" fmla="*/ 80 w 160"/>
              <a:gd name="T29" fmla="*/ 91 h 121"/>
              <a:gd name="T30" fmla="*/ 77 w 160"/>
              <a:gd name="T31" fmla="*/ 89 h 121"/>
              <a:gd name="T32" fmla="*/ 56 w 160"/>
              <a:gd name="T33" fmla="*/ 68 h 121"/>
              <a:gd name="T34" fmla="*/ 3 w 160"/>
              <a:gd name="T35" fmla="*/ 120 h 121"/>
              <a:gd name="T36" fmla="*/ 8 w 160"/>
              <a:gd name="T37" fmla="*/ 121 h 121"/>
              <a:gd name="T38" fmla="*/ 152 w 160"/>
              <a:gd name="T39" fmla="*/ 121 h 121"/>
              <a:gd name="T40" fmla="*/ 156 w 160"/>
              <a:gd name="T41" fmla="*/ 120 h 121"/>
              <a:gd name="T42" fmla="*/ 105 w 160"/>
              <a:gd name="T43" fmla="*/ 68 h 121"/>
              <a:gd name="T44" fmla="*/ 105 w 160"/>
              <a:gd name="T45" fmla="*/ 68 h 121"/>
              <a:gd name="T46" fmla="*/ 0 w 160"/>
              <a:gd name="T47" fmla="*/ 11 h 121"/>
              <a:gd name="T48" fmla="*/ 0 w 160"/>
              <a:gd name="T49" fmla="*/ 112 h 121"/>
              <a:gd name="T50" fmla="*/ 50 w 160"/>
              <a:gd name="T51" fmla="*/ 61 h 121"/>
              <a:gd name="T52" fmla="*/ 0 w 160"/>
              <a:gd name="T53" fmla="*/ 11 h 121"/>
              <a:gd name="T54" fmla="*/ 0 w 160"/>
              <a:gd name="T55" fmla="*/ 1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121">
                <a:moveTo>
                  <a:pt x="160" y="11"/>
                </a:moveTo>
                <a:cubicBezTo>
                  <a:pt x="160" y="112"/>
                  <a:pt x="160" y="112"/>
                  <a:pt x="160" y="112"/>
                </a:cubicBezTo>
                <a:cubicBezTo>
                  <a:pt x="109" y="61"/>
                  <a:pt x="109" y="61"/>
                  <a:pt x="109" y="61"/>
                </a:cubicBezTo>
                <a:cubicBezTo>
                  <a:pt x="160" y="11"/>
                  <a:pt x="160" y="11"/>
                  <a:pt x="160" y="11"/>
                </a:cubicBezTo>
                <a:cubicBezTo>
                  <a:pt x="160" y="11"/>
                  <a:pt x="160" y="11"/>
                  <a:pt x="160" y="11"/>
                </a:cubicBezTo>
                <a:close/>
                <a:moveTo>
                  <a:pt x="80" y="81"/>
                </a:moveTo>
                <a:cubicBezTo>
                  <a:pt x="158" y="1"/>
                  <a:pt x="158" y="1"/>
                  <a:pt x="158" y="1"/>
                </a:cubicBezTo>
                <a:cubicBezTo>
                  <a:pt x="156" y="0"/>
                  <a:pt x="155" y="0"/>
                  <a:pt x="152" y="0"/>
                </a:cubicBezTo>
                <a:cubicBezTo>
                  <a:pt x="8" y="0"/>
                  <a:pt x="8" y="0"/>
                  <a:pt x="8" y="0"/>
                </a:cubicBezTo>
                <a:cubicBezTo>
                  <a:pt x="4" y="0"/>
                  <a:pt x="3" y="0"/>
                  <a:pt x="1" y="1"/>
                </a:cubicBezTo>
                <a:cubicBezTo>
                  <a:pt x="80" y="81"/>
                  <a:pt x="80" y="81"/>
                  <a:pt x="80" y="81"/>
                </a:cubicBezTo>
                <a:cubicBezTo>
                  <a:pt x="80" y="81"/>
                  <a:pt x="80" y="81"/>
                  <a:pt x="80" y="81"/>
                </a:cubicBezTo>
                <a:close/>
                <a:moveTo>
                  <a:pt x="105" y="68"/>
                </a:moveTo>
                <a:cubicBezTo>
                  <a:pt x="82" y="89"/>
                  <a:pt x="82" y="89"/>
                  <a:pt x="82" y="89"/>
                </a:cubicBezTo>
                <a:cubicBezTo>
                  <a:pt x="80" y="91"/>
                  <a:pt x="80" y="91"/>
                  <a:pt x="80" y="91"/>
                </a:cubicBezTo>
                <a:cubicBezTo>
                  <a:pt x="79" y="91"/>
                  <a:pt x="77" y="89"/>
                  <a:pt x="77" y="89"/>
                </a:cubicBezTo>
                <a:cubicBezTo>
                  <a:pt x="56" y="68"/>
                  <a:pt x="56" y="68"/>
                  <a:pt x="56" y="68"/>
                </a:cubicBezTo>
                <a:cubicBezTo>
                  <a:pt x="3" y="120"/>
                  <a:pt x="3" y="120"/>
                  <a:pt x="3" y="120"/>
                </a:cubicBezTo>
                <a:cubicBezTo>
                  <a:pt x="4" y="121"/>
                  <a:pt x="6" y="121"/>
                  <a:pt x="8" y="121"/>
                </a:cubicBezTo>
                <a:cubicBezTo>
                  <a:pt x="152" y="121"/>
                  <a:pt x="152" y="121"/>
                  <a:pt x="152" y="121"/>
                </a:cubicBezTo>
                <a:cubicBezTo>
                  <a:pt x="153" y="121"/>
                  <a:pt x="155" y="121"/>
                  <a:pt x="156" y="120"/>
                </a:cubicBezTo>
                <a:cubicBezTo>
                  <a:pt x="105" y="68"/>
                  <a:pt x="105" y="68"/>
                  <a:pt x="105" y="68"/>
                </a:cubicBezTo>
                <a:cubicBezTo>
                  <a:pt x="105" y="68"/>
                  <a:pt x="105" y="68"/>
                  <a:pt x="105" y="68"/>
                </a:cubicBezTo>
                <a:close/>
                <a:moveTo>
                  <a:pt x="0" y="11"/>
                </a:moveTo>
                <a:cubicBezTo>
                  <a:pt x="0" y="112"/>
                  <a:pt x="0" y="112"/>
                  <a:pt x="0" y="112"/>
                </a:cubicBezTo>
                <a:cubicBezTo>
                  <a:pt x="50" y="61"/>
                  <a:pt x="50" y="61"/>
                  <a:pt x="50" y="61"/>
                </a:cubicBezTo>
                <a:cubicBezTo>
                  <a:pt x="0" y="11"/>
                  <a:pt x="0" y="11"/>
                  <a:pt x="0" y="11"/>
                </a:cubicBezTo>
                <a:cubicBezTo>
                  <a:pt x="0" y="11"/>
                  <a:pt x="0" y="11"/>
                  <a:pt x="0" y="11"/>
                </a:cubicBezTo>
                <a:close/>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AA94AD1-42FA-93D9-4E86-45006C8EC56D}"/>
              </a:ext>
            </a:extLst>
          </p:cNvPr>
          <p:cNvSpPr>
            <a:spLocks/>
          </p:cNvSpPr>
          <p:nvPr/>
        </p:nvSpPr>
        <p:spPr bwMode="auto">
          <a:xfrm>
            <a:off x="1780381" y="4349581"/>
            <a:ext cx="358799" cy="361756"/>
          </a:xfrm>
          <a:custGeom>
            <a:avLst/>
            <a:gdLst>
              <a:gd name="T0" fmla="*/ 155 w 160"/>
              <a:gd name="T1" fmla="*/ 114 h 161"/>
              <a:gd name="T2" fmla="*/ 119 w 160"/>
              <a:gd name="T3" fmla="*/ 95 h 161"/>
              <a:gd name="T4" fmla="*/ 108 w 160"/>
              <a:gd name="T5" fmla="*/ 96 h 161"/>
              <a:gd name="T6" fmla="*/ 90 w 160"/>
              <a:gd name="T7" fmla="*/ 114 h 161"/>
              <a:gd name="T8" fmla="*/ 89 w 160"/>
              <a:gd name="T9" fmla="*/ 114 h 161"/>
              <a:gd name="T10" fmla="*/ 67 w 160"/>
              <a:gd name="T11" fmla="*/ 96 h 161"/>
              <a:gd name="T12" fmla="*/ 48 w 160"/>
              <a:gd name="T13" fmla="*/ 74 h 161"/>
              <a:gd name="T14" fmla="*/ 48 w 160"/>
              <a:gd name="T15" fmla="*/ 71 h 161"/>
              <a:gd name="T16" fmla="*/ 67 w 160"/>
              <a:gd name="T17" fmla="*/ 53 h 161"/>
              <a:gd name="T18" fmla="*/ 68 w 160"/>
              <a:gd name="T19" fmla="*/ 43 h 161"/>
              <a:gd name="T20" fmla="*/ 48 w 160"/>
              <a:gd name="T21" fmla="*/ 7 h 161"/>
              <a:gd name="T22" fmla="*/ 38 w 160"/>
              <a:gd name="T23" fmla="*/ 2 h 161"/>
              <a:gd name="T24" fmla="*/ 9 w 160"/>
              <a:gd name="T25" fmla="*/ 13 h 161"/>
              <a:gd name="T26" fmla="*/ 0 w 160"/>
              <a:gd name="T27" fmla="*/ 28 h 161"/>
              <a:gd name="T28" fmla="*/ 40 w 160"/>
              <a:gd name="T29" fmla="*/ 115 h 161"/>
              <a:gd name="T30" fmla="*/ 46 w 160"/>
              <a:gd name="T31" fmla="*/ 122 h 161"/>
              <a:gd name="T32" fmla="*/ 46 w 160"/>
              <a:gd name="T33" fmla="*/ 122 h 161"/>
              <a:gd name="T34" fmla="*/ 133 w 160"/>
              <a:gd name="T35" fmla="*/ 161 h 161"/>
              <a:gd name="T36" fmla="*/ 135 w 160"/>
              <a:gd name="T37" fmla="*/ 161 h 161"/>
              <a:gd name="T38" fmla="*/ 147 w 160"/>
              <a:gd name="T39" fmla="*/ 153 h 161"/>
              <a:gd name="T40" fmla="*/ 159 w 160"/>
              <a:gd name="T41" fmla="*/ 125 h 161"/>
              <a:gd name="T42" fmla="*/ 155 w 160"/>
              <a:gd name="T43" fmla="*/ 11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0" h="161">
                <a:moveTo>
                  <a:pt x="155" y="114"/>
                </a:moveTo>
                <a:cubicBezTo>
                  <a:pt x="119" y="95"/>
                  <a:pt x="119" y="95"/>
                  <a:pt x="119" y="95"/>
                </a:cubicBezTo>
                <a:cubicBezTo>
                  <a:pt x="116" y="93"/>
                  <a:pt x="111" y="93"/>
                  <a:pt x="108" y="96"/>
                </a:cubicBezTo>
                <a:cubicBezTo>
                  <a:pt x="90" y="114"/>
                  <a:pt x="90" y="114"/>
                  <a:pt x="90" y="114"/>
                </a:cubicBezTo>
                <a:cubicBezTo>
                  <a:pt x="90" y="115"/>
                  <a:pt x="89" y="115"/>
                  <a:pt x="89" y="114"/>
                </a:cubicBezTo>
                <a:cubicBezTo>
                  <a:pt x="79" y="109"/>
                  <a:pt x="73" y="102"/>
                  <a:pt x="67" y="96"/>
                </a:cubicBezTo>
                <a:cubicBezTo>
                  <a:pt x="60" y="90"/>
                  <a:pt x="54" y="82"/>
                  <a:pt x="48" y="74"/>
                </a:cubicBezTo>
                <a:cubicBezTo>
                  <a:pt x="48" y="72"/>
                  <a:pt x="48" y="72"/>
                  <a:pt x="48" y="71"/>
                </a:cubicBezTo>
                <a:cubicBezTo>
                  <a:pt x="67" y="53"/>
                  <a:pt x="67" y="53"/>
                  <a:pt x="67" y="53"/>
                </a:cubicBezTo>
                <a:cubicBezTo>
                  <a:pt x="68" y="50"/>
                  <a:pt x="70" y="47"/>
                  <a:pt x="68" y="43"/>
                </a:cubicBezTo>
                <a:cubicBezTo>
                  <a:pt x="48" y="7"/>
                  <a:pt x="48" y="7"/>
                  <a:pt x="48" y="7"/>
                </a:cubicBezTo>
                <a:cubicBezTo>
                  <a:pt x="46" y="2"/>
                  <a:pt x="41" y="0"/>
                  <a:pt x="38" y="2"/>
                </a:cubicBezTo>
                <a:cubicBezTo>
                  <a:pt x="9" y="13"/>
                  <a:pt x="9" y="13"/>
                  <a:pt x="9" y="13"/>
                </a:cubicBezTo>
                <a:cubicBezTo>
                  <a:pt x="3" y="16"/>
                  <a:pt x="0" y="21"/>
                  <a:pt x="0" y="28"/>
                </a:cubicBezTo>
                <a:cubicBezTo>
                  <a:pt x="3" y="47"/>
                  <a:pt x="11" y="85"/>
                  <a:pt x="40" y="115"/>
                </a:cubicBezTo>
                <a:cubicBezTo>
                  <a:pt x="46" y="122"/>
                  <a:pt x="46" y="122"/>
                  <a:pt x="46" y="122"/>
                </a:cubicBezTo>
                <a:cubicBezTo>
                  <a:pt x="46" y="122"/>
                  <a:pt x="46" y="122"/>
                  <a:pt x="46" y="122"/>
                </a:cubicBezTo>
                <a:cubicBezTo>
                  <a:pt x="76" y="150"/>
                  <a:pt x="114" y="158"/>
                  <a:pt x="133" y="161"/>
                </a:cubicBezTo>
                <a:cubicBezTo>
                  <a:pt x="135" y="161"/>
                  <a:pt x="135" y="161"/>
                  <a:pt x="135" y="161"/>
                </a:cubicBezTo>
                <a:cubicBezTo>
                  <a:pt x="141" y="161"/>
                  <a:pt x="146" y="158"/>
                  <a:pt x="147" y="153"/>
                </a:cubicBezTo>
                <a:cubicBezTo>
                  <a:pt x="159" y="125"/>
                  <a:pt x="159" y="125"/>
                  <a:pt x="159" y="125"/>
                </a:cubicBezTo>
                <a:cubicBezTo>
                  <a:pt x="160" y="120"/>
                  <a:pt x="159" y="117"/>
                  <a:pt x="155" y="114"/>
                </a:cubicBezTo>
              </a:path>
            </a:pathLst>
          </a:custGeom>
          <a:gradFill>
            <a:gsLst>
              <a:gs pos="0">
                <a:schemeClr val="accent1"/>
              </a:gs>
              <a:gs pos="100000">
                <a:schemeClr val="accent2"/>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13" name="TextBox 71">
            <a:extLst>
              <a:ext uri="{FF2B5EF4-FFF2-40B4-BE49-F238E27FC236}">
                <a16:creationId xmlns:a16="http://schemas.microsoft.com/office/drawing/2014/main" id="{A215E6E9-A58C-7110-AC5B-85E8E9AD8E72}"/>
              </a:ext>
            </a:extLst>
          </p:cNvPr>
          <p:cNvSpPr txBox="1"/>
          <p:nvPr/>
        </p:nvSpPr>
        <p:spPr>
          <a:xfrm>
            <a:off x="2384105" y="4308043"/>
            <a:ext cx="2202409"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(719) 200-9872 </a:t>
            </a:r>
            <a:br>
              <a:rPr lang="en-US" sz="1500" dirty="0">
                <a:latin typeface="Poppins Light" panose="00000400000000000000" pitchFamily="2" charset="0"/>
                <a:cs typeface="Poppins Light" panose="00000400000000000000" pitchFamily="2" charset="0"/>
              </a:rPr>
            </a:br>
            <a:r>
              <a:rPr lang="en-US" sz="1500" dirty="0">
                <a:latin typeface="Poppins Light" panose="00000400000000000000" pitchFamily="2" charset="0"/>
                <a:cs typeface="Poppins Light" panose="00000400000000000000" pitchFamily="2" charset="0"/>
              </a:rPr>
              <a:t>(918) 409-CODE (2633)</a:t>
            </a:r>
          </a:p>
        </p:txBody>
      </p:sp>
      <p:sp>
        <p:nvSpPr>
          <p:cNvPr id="14" name="TextBox 71">
            <a:extLst>
              <a:ext uri="{FF2B5EF4-FFF2-40B4-BE49-F238E27FC236}">
                <a16:creationId xmlns:a16="http://schemas.microsoft.com/office/drawing/2014/main" id="{96219213-2D22-47D7-0756-8C92B2BB4550}"/>
              </a:ext>
            </a:extLst>
          </p:cNvPr>
          <p:cNvSpPr txBox="1"/>
          <p:nvPr/>
        </p:nvSpPr>
        <p:spPr>
          <a:xfrm>
            <a:off x="2384105" y="5199349"/>
            <a:ext cx="3014993" cy="506549"/>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www.peaketl.com</a:t>
            </a:r>
          </a:p>
          <a:p>
            <a:pPr>
              <a:lnSpc>
                <a:spcPts val="2000"/>
              </a:lnSpc>
            </a:pPr>
            <a:r>
              <a:rPr lang="en-US" sz="1500" dirty="0">
                <a:latin typeface="Poppins Light" panose="00000400000000000000" pitchFamily="2" charset="0"/>
                <a:cs typeface="Poppins Light" panose="00000400000000000000" pitchFamily="2" charset="0"/>
              </a:rPr>
              <a:t>jason@peaketl.com</a:t>
            </a:r>
          </a:p>
        </p:txBody>
      </p:sp>
      <p:sp>
        <p:nvSpPr>
          <p:cNvPr id="16" name="Rectangle: Rounded Corners 15">
            <a:extLst>
              <a:ext uri="{FF2B5EF4-FFF2-40B4-BE49-F238E27FC236}">
                <a16:creationId xmlns:a16="http://schemas.microsoft.com/office/drawing/2014/main" id="{0010DE42-1652-F870-84F9-3A722EF1985C}"/>
              </a:ext>
            </a:extLst>
          </p:cNvPr>
          <p:cNvSpPr/>
          <p:nvPr/>
        </p:nvSpPr>
        <p:spPr>
          <a:xfrm>
            <a:off x="1712608" y="3487552"/>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TextBox 16">
            <a:extLst>
              <a:ext uri="{FF2B5EF4-FFF2-40B4-BE49-F238E27FC236}">
                <a16:creationId xmlns:a16="http://schemas.microsoft.com/office/drawing/2014/main" id="{E434F308-03E9-B4E9-D365-E64C79C209D2}"/>
              </a:ext>
            </a:extLst>
          </p:cNvPr>
          <p:cNvSpPr txBox="1"/>
          <p:nvPr/>
        </p:nvSpPr>
        <p:spPr>
          <a:xfrm>
            <a:off x="1823752" y="3567887"/>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CONTACT</a:t>
            </a:r>
          </a:p>
        </p:txBody>
      </p:sp>
      <p:pic>
        <p:nvPicPr>
          <p:cNvPr id="21" name="Picture Placeholder 20" descr="A person looking at a paper&#10;&#10;Description automatically generated">
            <a:extLst>
              <a:ext uri="{FF2B5EF4-FFF2-40B4-BE49-F238E27FC236}">
                <a16:creationId xmlns:a16="http://schemas.microsoft.com/office/drawing/2014/main" id="{4D99470B-B207-9D36-A049-A91C74B545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529" r="9529"/>
          <a:stretch>
            <a:fillRect/>
          </a:stretch>
        </p:blipFill>
        <p:spPr>
          <a:xfrm>
            <a:off x="6915653" y="1617749"/>
            <a:ext cx="4969301" cy="4092027"/>
          </a:xfrm>
        </p:spPr>
      </p:pic>
      <p:sp>
        <p:nvSpPr>
          <p:cNvPr id="8" name="Rectangle 7">
            <a:extLst>
              <a:ext uri="{FF2B5EF4-FFF2-40B4-BE49-F238E27FC236}">
                <a16:creationId xmlns:a16="http://schemas.microsoft.com/office/drawing/2014/main" id="{586E63BB-ECB5-850B-3205-836BA9369921}"/>
              </a:ext>
            </a:extLst>
          </p:cNvPr>
          <p:cNvSpPr/>
          <p:nvPr/>
        </p:nvSpPr>
        <p:spPr>
          <a:xfrm>
            <a:off x="6915653" y="1617748"/>
            <a:ext cx="4969301" cy="4092027"/>
          </a:xfrm>
          <a:prstGeom prst="rect">
            <a:avLst/>
          </a:prstGeom>
          <a:gradFill>
            <a:gsLst>
              <a:gs pos="0">
                <a:schemeClr val="accent1">
                  <a:alpha val="90000"/>
                </a:schemeClr>
              </a:gs>
              <a:gs pos="86000">
                <a:schemeClr val="accent2">
                  <a:lumMod val="75000"/>
                  <a:alpha val="8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TextBox 18">
            <a:extLst>
              <a:ext uri="{FF2B5EF4-FFF2-40B4-BE49-F238E27FC236}">
                <a16:creationId xmlns:a16="http://schemas.microsoft.com/office/drawing/2014/main" id="{8AD5AC86-04E0-68C9-0C9F-DA0CCB97A655}"/>
              </a:ext>
            </a:extLst>
          </p:cNvPr>
          <p:cNvSpPr txBox="1"/>
          <p:nvPr/>
        </p:nvSpPr>
        <p:spPr>
          <a:xfrm>
            <a:off x="644525" y="669925"/>
            <a:ext cx="1739579" cy="947824"/>
          </a:xfrm>
          <a:prstGeom prst="rect">
            <a:avLst/>
          </a:prstGeom>
          <a:noFill/>
        </p:spPr>
        <p:txBody>
          <a:bodyPr wrap="none" rtlCol="0">
            <a:spAutoFit/>
          </a:bodyPr>
          <a:lstStyle/>
          <a:p>
            <a:pPr>
              <a:lnSpc>
                <a:spcPts val="3300"/>
              </a:lnSpc>
            </a:pPr>
            <a:r>
              <a:rPr lang="en-GB" sz="3000" dirty="0">
                <a:latin typeface="Poppins Light" panose="00000400000000000000" pitchFamily="2" charset="0"/>
                <a:cs typeface="Poppins Light" panose="00000400000000000000" pitchFamily="2" charset="0"/>
              </a:rPr>
              <a:t>Contact</a:t>
            </a:r>
          </a:p>
          <a:p>
            <a:pPr>
              <a:lnSpc>
                <a:spcPts val="3300"/>
              </a:lnSpc>
            </a:pPr>
            <a:r>
              <a:rPr lang="en-GB" sz="3200" dirty="0">
                <a:solidFill>
                  <a:schemeClr val="accent3"/>
                </a:solidFill>
                <a:latin typeface="Poppins Bold" panose="00000800000000000000" pitchFamily="2" charset="0"/>
                <a:cs typeface="Poppins Bold" panose="00000800000000000000" pitchFamily="2" charset="0"/>
              </a:rPr>
              <a:t>Us.</a:t>
            </a:r>
            <a:endParaRPr lang="en-US" sz="3200" dirty="0">
              <a:solidFill>
                <a:schemeClr val="accent3"/>
              </a:solidFill>
              <a:latin typeface="Poppins Bold" panose="00000800000000000000" pitchFamily="2" charset="0"/>
              <a:cs typeface="Poppins Bold" panose="00000800000000000000" pitchFamily="2" charset="0"/>
            </a:endParaRPr>
          </a:p>
        </p:txBody>
      </p:sp>
      <p:pic>
        <p:nvPicPr>
          <p:cNvPr id="2" name="Picture 1" descr="A logo with a mountain and lines&#10;&#10;Description automatically generated with medium confidence">
            <a:extLst>
              <a:ext uri="{FF2B5EF4-FFF2-40B4-BE49-F238E27FC236}">
                <a16:creationId xmlns:a16="http://schemas.microsoft.com/office/drawing/2014/main" id="{4F6B67A0-6ED8-311E-CE2F-83DCCF1FF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1436" y="204483"/>
            <a:ext cx="1723518" cy="930884"/>
          </a:xfrm>
          <a:prstGeom prst="rect">
            <a:avLst/>
          </a:prstGeom>
        </p:spPr>
      </p:pic>
      <p:sp>
        <p:nvSpPr>
          <p:cNvPr id="3" name="Rectangle: Rounded Corners 2">
            <a:extLst>
              <a:ext uri="{FF2B5EF4-FFF2-40B4-BE49-F238E27FC236}">
                <a16:creationId xmlns:a16="http://schemas.microsoft.com/office/drawing/2014/main" id="{9C673CC3-E15A-C929-E0FF-4E5F6CE45F6B}"/>
              </a:ext>
            </a:extLst>
          </p:cNvPr>
          <p:cNvSpPr/>
          <p:nvPr/>
        </p:nvSpPr>
        <p:spPr>
          <a:xfrm>
            <a:off x="1712611" y="1695044"/>
            <a:ext cx="1294908" cy="412460"/>
          </a:xfrm>
          <a:prstGeom prst="roundRect">
            <a:avLst>
              <a:gd name="adj" fmla="val 50000"/>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4" name="TextBox 3">
            <a:extLst>
              <a:ext uri="{FF2B5EF4-FFF2-40B4-BE49-F238E27FC236}">
                <a16:creationId xmlns:a16="http://schemas.microsoft.com/office/drawing/2014/main" id="{D9C2E72A-2FC0-7EDB-6725-557C5C232046}"/>
              </a:ext>
            </a:extLst>
          </p:cNvPr>
          <p:cNvSpPr txBox="1"/>
          <p:nvPr/>
        </p:nvSpPr>
        <p:spPr>
          <a:xfrm>
            <a:off x="1823755" y="1775379"/>
            <a:ext cx="1081128" cy="292388"/>
          </a:xfrm>
          <a:prstGeom prst="rect">
            <a:avLst/>
          </a:prstGeom>
          <a:noFill/>
        </p:spPr>
        <p:txBody>
          <a:bodyPr wrap="square" rtlCol="0">
            <a:spAutoFit/>
          </a:bodyPr>
          <a:lstStyle/>
          <a:p>
            <a:pPr algn="ctr"/>
            <a:r>
              <a:rPr lang="en-US" sz="1300" dirty="0">
                <a:solidFill>
                  <a:schemeClr val="tx1">
                    <a:lumMod val="75000"/>
                    <a:lumOff val="25000"/>
                  </a:schemeClr>
                </a:solidFill>
                <a:latin typeface="Poppins Light" panose="00000400000000000000" pitchFamily="2" charset="0"/>
                <a:cs typeface="Poppins Light" panose="00000400000000000000" pitchFamily="2" charset="0"/>
              </a:rPr>
              <a:t>GitHub</a:t>
            </a:r>
          </a:p>
        </p:txBody>
      </p:sp>
      <p:sp>
        <p:nvSpPr>
          <p:cNvPr id="6" name="TextBox 71">
            <a:extLst>
              <a:ext uri="{FF2B5EF4-FFF2-40B4-BE49-F238E27FC236}">
                <a16:creationId xmlns:a16="http://schemas.microsoft.com/office/drawing/2014/main" id="{560188BA-7667-4679-17C2-C6B1098B0BD8}"/>
              </a:ext>
            </a:extLst>
          </p:cNvPr>
          <p:cNvSpPr txBox="1"/>
          <p:nvPr/>
        </p:nvSpPr>
        <p:spPr>
          <a:xfrm>
            <a:off x="1712608" y="2488663"/>
            <a:ext cx="4252763" cy="5027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000"/>
              </a:lnSpc>
            </a:pPr>
            <a:r>
              <a:rPr lang="en-US" sz="1500" dirty="0">
                <a:latin typeface="Poppins Light" panose="00000400000000000000" pitchFamily="2" charset="0"/>
                <a:cs typeface="Poppins Light" panose="00000400000000000000" pitchFamily="2" charset="0"/>
              </a:rPr>
              <a:t>https://github.com/peaketl/cos-data-and-technology-03-19-2025</a:t>
            </a:r>
          </a:p>
        </p:txBody>
      </p:sp>
    </p:spTree>
    <p:extLst>
      <p:ext uri="{BB962C8B-B14F-4D97-AF65-F5344CB8AC3E}">
        <p14:creationId xmlns:p14="http://schemas.microsoft.com/office/powerpoint/2010/main" val="1980541806"/>
      </p:ext>
    </p:extLst>
  </p:cSld>
  <p:clrMapOvr>
    <a:masterClrMapping/>
  </p:clrMapOvr>
  <mc:AlternateContent xmlns:mc="http://schemas.openxmlformats.org/markup-compatibility/2006" xmlns:p14="http://schemas.microsoft.com/office/powerpoint/2010/main">
    <mc:Choice Requires="p14">
      <p:transition spd="slow" p14:dur="2000" advTm="6810"/>
    </mc:Choice>
    <mc:Fallback xmlns="">
      <p:transition spd="slow" advTm="6810"/>
    </mc:Fallback>
  </mc:AlternateContent>
</p:sld>
</file>

<file path=ppt/theme/theme1.xml><?xml version="1.0" encoding="utf-8"?>
<a:theme xmlns:a="http://schemas.openxmlformats.org/drawingml/2006/main" name="Office Theme">
  <a:themeElements>
    <a:clrScheme name="Custom 133">
      <a:dk1>
        <a:sysClr val="windowText" lastClr="000000"/>
      </a:dk1>
      <a:lt1>
        <a:sysClr val="window" lastClr="FFFFFF"/>
      </a:lt1>
      <a:dk2>
        <a:srgbClr val="44546A"/>
      </a:dk2>
      <a:lt2>
        <a:srgbClr val="E7E6E6"/>
      </a:lt2>
      <a:accent1>
        <a:srgbClr val="35C4E7"/>
      </a:accent1>
      <a:accent2>
        <a:srgbClr val="578EC7"/>
      </a:accent2>
      <a:accent3>
        <a:srgbClr val="654FA2"/>
      </a:accent3>
      <a:accent4>
        <a:srgbClr val="ED1E80"/>
      </a:accent4>
      <a:accent5>
        <a:srgbClr val="000000"/>
      </a:accent5>
      <a:accent6>
        <a:srgbClr val="FFFFFF"/>
      </a:accent6>
      <a:hlink>
        <a:srgbClr val="000000"/>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7939</TotalTime>
  <Words>733</Words>
  <Application>Microsoft Office PowerPoint</Application>
  <PresentationFormat>Widescreen</PresentationFormat>
  <Paragraphs>100</Paragraphs>
  <Slides>10</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Aptos</vt:lpstr>
      <vt:lpstr>Arial</vt:lpstr>
      <vt:lpstr>Courier New</vt:lpstr>
      <vt:lpstr>DM Sans</vt:lpstr>
      <vt:lpstr>Google Sans</vt:lpstr>
      <vt:lpstr>Poppins</vt:lpstr>
      <vt:lpstr>Poppins </vt:lpstr>
      <vt:lpstr>Poppins Bold</vt:lpstr>
      <vt:lpstr>Poppins Light</vt:lpstr>
      <vt:lpstr>Poppins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Jason Holden</cp:lastModifiedBy>
  <cp:revision>540</cp:revision>
  <dcterms:created xsi:type="dcterms:W3CDTF">2024-06-22T09:42:13Z</dcterms:created>
  <dcterms:modified xsi:type="dcterms:W3CDTF">2025-03-04T22:45:40Z</dcterms:modified>
</cp:coreProperties>
</file>